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Economica"/>
      <p:regular r:id="rId42"/>
      <p:bold r:id="rId43"/>
      <p:italic r:id="rId44"/>
      <p:boldItalic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50" roundtripDataSignature="AMtx7mjKVKBEhoU1EgEN3M3/kqLNC6xy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Economica-regular.fntdata"/><Relationship Id="rId41" Type="http://schemas.openxmlformats.org/officeDocument/2006/relationships/slide" Target="slides/slide36.xml"/><Relationship Id="rId44" Type="http://schemas.openxmlformats.org/officeDocument/2006/relationships/font" Target="fonts/Economica-italic.fntdata"/><Relationship Id="rId43" Type="http://schemas.openxmlformats.org/officeDocument/2006/relationships/font" Target="fonts/Economica-bold.fntdata"/><Relationship Id="rId46" Type="http://schemas.openxmlformats.org/officeDocument/2006/relationships/font" Target="fonts/OpenSans-regular.fntdata"/><Relationship Id="rId45" Type="http://schemas.openxmlformats.org/officeDocument/2006/relationships/font" Target="fonts/Economica-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144b3a461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144b3a461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144b3a461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144b3a461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144b3a4613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144b3a4613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144b3a4613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144b3a4613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144b3a4613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144b3a4613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144b3a4613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144b3a461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144b3a4613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144b3a4613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144b3a4613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144b3a4613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144b3a4613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144b3a4613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144b3a4613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144b3a461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144b3a4613_0_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3144b3a4613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144b3a461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g3144b3a4613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3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32"/>
          <p:cNvSpPr txBox="1"/>
          <p:nvPr>
            <p:ph type="ctrTitle"/>
          </p:nvPr>
        </p:nvSpPr>
        <p:spPr>
          <a:xfrm>
            <a:off x="3044700" y="1444255"/>
            <a:ext cx="3054600" cy="15372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p:txBody>
      </p:sp>
      <p:sp>
        <p:nvSpPr>
          <p:cNvPr id="13" name="Google Shape;13;p32"/>
          <p:cNvSpPr txBox="1"/>
          <p:nvPr>
            <p:ph idx="1" type="subTitle"/>
          </p:nvPr>
        </p:nvSpPr>
        <p:spPr>
          <a:xfrm>
            <a:off x="3044700" y="3116580"/>
            <a:ext cx="3054600" cy="7014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41"/>
          <p:cNvSpPr txBox="1"/>
          <p:nvPr>
            <p:ph idx="1" type="body"/>
          </p:nvPr>
        </p:nvSpPr>
        <p:spPr>
          <a:xfrm>
            <a:off x="319500" y="42189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5" name="Google Shape;55;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 name="Shape 15"/>
        <p:cNvGrpSpPr/>
        <p:nvPr/>
      </p:nvGrpSpPr>
      <p:grpSpPr>
        <a:xfrm>
          <a:off x="0" y="0"/>
          <a:ext cx="0" cy="0"/>
          <a:chOff x="0" y="0"/>
          <a:chExt cx="0" cy="0"/>
        </a:xfrm>
      </p:grpSpPr>
      <p:sp>
        <p:nvSpPr>
          <p:cNvPr id="16" name="Google Shape;16;p33"/>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3"/>
          <p:cNvSpPr txBox="1"/>
          <p:nvPr>
            <p:ph type="title"/>
          </p:nvPr>
        </p:nvSpPr>
        <p:spPr>
          <a:xfrm>
            <a:off x="490250" y="450150"/>
            <a:ext cx="5878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8" name="Google Shape;18;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34"/>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1" name="Google Shape;21;p34"/>
          <p:cNvSpPr txBox="1"/>
          <p:nvPr>
            <p:ph idx="1" type="body"/>
          </p:nvPr>
        </p:nvSpPr>
        <p:spPr>
          <a:xfrm>
            <a:off x="311700" y="1225225"/>
            <a:ext cx="3999900" cy="3354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 name="Google Shape;22;p34"/>
          <p:cNvSpPr txBox="1"/>
          <p:nvPr>
            <p:ph idx="2" type="body"/>
          </p:nvPr>
        </p:nvSpPr>
        <p:spPr>
          <a:xfrm>
            <a:off x="4832400" y="1225225"/>
            <a:ext cx="3999900" cy="3354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4" name="Shape 24"/>
        <p:cNvGrpSpPr/>
        <p:nvPr/>
      </p:nvGrpSpPr>
      <p:grpSpPr>
        <a:xfrm>
          <a:off x="0" y="0"/>
          <a:ext cx="0" cy="0"/>
          <a:chOff x="0" y="0"/>
          <a:chExt cx="0" cy="0"/>
        </a:xfrm>
      </p:grpSpPr>
      <p:sp>
        <p:nvSpPr>
          <p:cNvPr id="25" name="Google Shape;25;p35"/>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35"/>
          <p:cNvSpPr txBox="1"/>
          <p:nvPr>
            <p:ph hasCustomPrompt="1" type="title"/>
          </p:nvPr>
        </p:nvSpPr>
        <p:spPr>
          <a:xfrm>
            <a:off x="311700" y="957125"/>
            <a:ext cx="8520600" cy="2128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2"/>
              </a:buClr>
              <a:buSzPts val="16000"/>
              <a:buNone/>
              <a:defRPr sz="16000">
                <a:solidFill>
                  <a:schemeClr val="lt2"/>
                </a:solidFill>
              </a:defRPr>
            </a:lvl1pPr>
            <a:lvl2pPr lvl="1" algn="ctr">
              <a:lnSpc>
                <a:spcPct val="100000"/>
              </a:lnSpc>
              <a:spcBef>
                <a:spcPts val="0"/>
              </a:spcBef>
              <a:spcAft>
                <a:spcPts val="0"/>
              </a:spcAft>
              <a:buClr>
                <a:schemeClr val="lt2"/>
              </a:buClr>
              <a:buSzPts val="16000"/>
              <a:buNone/>
              <a:defRPr sz="16000">
                <a:solidFill>
                  <a:schemeClr val="lt2"/>
                </a:solidFill>
              </a:defRPr>
            </a:lvl2pPr>
            <a:lvl3pPr lvl="2" algn="ctr">
              <a:lnSpc>
                <a:spcPct val="100000"/>
              </a:lnSpc>
              <a:spcBef>
                <a:spcPts val="0"/>
              </a:spcBef>
              <a:spcAft>
                <a:spcPts val="0"/>
              </a:spcAft>
              <a:buClr>
                <a:schemeClr val="lt2"/>
              </a:buClr>
              <a:buSzPts val="16000"/>
              <a:buNone/>
              <a:defRPr sz="16000">
                <a:solidFill>
                  <a:schemeClr val="lt2"/>
                </a:solidFill>
              </a:defRPr>
            </a:lvl3pPr>
            <a:lvl4pPr lvl="3" algn="ctr">
              <a:lnSpc>
                <a:spcPct val="100000"/>
              </a:lnSpc>
              <a:spcBef>
                <a:spcPts val="0"/>
              </a:spcBef>
              <a:spcAft>
                <a:spcPts val="0"/>
              </a:spcAft>
              <a:buClr>
                <a:schemeClr val="lt2"/>
              </a:buClr>
              <a:buSzPts val="16000"/>
              <a:buNone/>
              <a:defRPr sz="16000">
                <a:solidFill>
                  <a:schemeClr val="lt2"/>
                </a:solidFill>
              </a:defRPr>
            </a:lvl4pPr>
            <a:lvl5pPr lvl="4" algn="ctr">
              <a:lnSpc>
                <a:spcPct val="100000"/>
              </a:lnSpc>
              <a:spcBef>
                <a:spcPts val="0"/>
              </a:spcBef>
              <a:spcAft>
                <a:spcPts val="0"/>
              </a:spcAft>
              <a:buClr>
                <a:schemeClr val="lt2"/>
              </a:buClr>
              <a:buSzPts val="16000"/>
              <a:buNone/>
              <a:defRPr sz="16000">
                <a:solidFill>
                  <a:schemeClr val="lt2"/>
                </a:solidFill>
              </a:defRPr>
            </a:lvl5pPr>
            <a:lvl6pPr lvl="5" algn="ctr">
              <a:lnSpc>
                <a:spcPct val="100000"/>
              </a:lnSpc>
              <a:spcBef>
                <a:spcPts val="0"/>
              </a:spcBef>
              <a:spcAft>
                <a:spcPts val="0"/>
              </a:spcAft>
              <a:buClr>
                <a:schemeClr val="lt2"/>
              </a:buClr>
              <a:buSzPts val="16000"/>
              <a:buNone/>
              <a:defRPr sz="16000">
                <a:solidFill>
                  <a:schemeClr val="lt2"/>
                </a:solidFill>
              </a:defRPr>
            </a:lvl6pPr>
            <a:lvl7pPr lvl="6" algn="ctr">
              <a:lnSpc>
                <a:spcPct val="100000"/>
              </a:lnSpc>
              <a:spcBef>
                <a:spcPts val="0"/>
              </a:spcBef>
              <a:spcAft>
                <a:spcPts val="0"/>
              </a:spcAft>
              <a:buClr>
                <a:schemeClr val="lt2"/>
              </a:buClr>
              <a:buSzPts val="16000"/>
              <a:buNone/>
              <a:defRPr sz="16000">
                <a:solidFill>
                  <a:schemeClr val="lt2"/>
                </a:solidFill>
              </a:defRPr>
            </a:lvl7pPr>
            <a:lvl8pPr lvl="7" algn="ctr">
              <a:lnSpc>
                <a:spcPct val="100000"/>
              </a:lnSpc>
              <a:spcBef>
                <a:spcPts val="0"/>
              </a:spcBef>
              <a:spcAft>
                <a:spcPts val="0"/>
              </a:spcAft>
              <a:buClr>
                <a:schemeClr val="lt2"/>
              </a:buClr>
              <a:buSzPts val="16000"/>
              <a:buNone/>
              <a:defRPr sz="16000">
                <a:solidFill>
                  <a:schemeClr val="lt2"/>
                </a:solidFill>
              </a:defRPr>
            </a:lvl8pPr>
            <a:lvl9pPr lvl="8" algn="ctr">
              <a:lnSpc>
                <a:spcPct val="100000"/>
              </a:lnSpc>
              <a:spcBef>
                <a:spcPts val="0"/>
              </a:spcBef>
              <a:spcAft>
                <a:spcPts val="0"/>
              </a:spcAft>
              <a:buClr>
                <a:schemeClr val="lt2"/>
              </a:buClr>
              <a:buSzPts val="16000"/>
              <a:buNone/>
              <a:defRPr sz="16000">
                <a:solidFill>
                  <a:schemeClr val="lt2"/>
                </a:solidFill>
              </a:defRPr>
            </a:lvl9pPr>
          </a:lstStyle>
          <a:p>
            <a:r>
              <a:t>xx%</a:t>
            </a:r>
          </a:p>
        </p:txBody>
      </p:sp>
      <p:sp>
        <p:nvSpPr>
          <p:cNvPr id="27" name="Google Shape;27;p35"/>
          <p:cNvSpPr txBox="1"/>
          <p:nvPr>
            <p:ph idx="1" type="body"/>
          </p:nvPr>
        </p:nvSpPr>
        <p:spPr>
          <a:xfrm>
            <a:off x="311700" y="316200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28" name="Google Shape;28;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p36"/>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6"/>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32" name="Google Shape;32;p36"/>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3" name="Google Shape;33;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4" name="Shape 34"/>
        <p:cNvGrpSpPr/>
        <p:nvPr/>
      </p:nvGrpSpPr>
      <p:grpSpPr>
        <a:xfrm>
          <a:off x="0" y="0"/>
          <a:ext cx="0" cy="0"/>
          <a:chOff x="0" y="0"/>
          <a:chExt cx="0" cy="0"/>
        </a:xfrm>
      </p:grpSpPr>
      <p:sp>
        <p:nvSpPr>
          <p:cNvPr id="35" name="Google Shape;35;p37"/>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6" name="Google Shape;36;p37"/>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7" name="Google Shape;37;p37"/>
          <p:cNvSpPr txBox="1"/>
          <p:nvPr>
            <p:ph type="title"/>
          </p:nvPr>
        </p:nvSpPr>
        <p:spPr>
          <a:xfrm>
            <a:off x="265500" y="929275"/>
            <a:ext cx="4045200" cy="17862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2"/>
              </a:buClr>
              <a:buSzPts val="4200"/>
              <a:buNone/>
              <a:defRPr>
                <a:solidFill>
                  <a:schemeClr val="lt2"/>
                </a:solidFill>
              </a:defRPr>
            </a:lvl1pPr>
            <a:lvl2pPr lvl="1" algn="ctr">
              <a:lnSpc>
                <a:spcPct val="100000"/>
              </a:lnSpc>
              <a:spcBef>
                <a:spcPts val="0"/>
              </a:spcBef>
              <a:spcAft>
                <a:spcPts val="0"/>
              </a:spcAft>
              <a:buClr>
                <a:schemeClr val="lt2"/>
              </a:buClr>
              <a:buSzPts val="4200"/>
              <a:buNone/>
              <a:defRPr>
                <a:solidFill>
                  <a:schemeClr val="lt2"/>
                </a:solidFill>
              </a:defRPr>
            </a:lvl2pPr>
            <a:lvl3pPr lvl="2" algn="ctr">
              <a:lnSpc>
                <a:spcPct val="100000"/>
              </a:lnSpc>
              <a:spcBef>
                <a:spcPts val="0"/>
              </a:spcBef>
              <a:spcAft>
                <a:spcPts val="0"/>
              </a:spcAft>
              <a:buClr>
                <a:schemeClr val="lt2"/>
              </a:buClr>
              <a:buSzPts val="4200"/>
              <a:buNone/>
              <a:defRPr>
                <a:solidFill>
                  <a:schemeClr val="lt2"/>
                </a:solidFill>
              </a:defRPr>
            </a:lvl3pPr>
            <a:lvl4pPr lvl="3" algn="ctr">
              <a:lnSpc>
                <a:spcPct val="100000"/>
              </a:lnSpc>
              <a:spcBef>
                <a:spcPts val="0"/>
              </a:spcBef>
              <a:spcAft>
                <a:spcPts val="0"/>
              </a:spcAft>
              <a:buClr>
                <a:schemeClr val="lt2"/>
              </a:buClr>
              <a:buSzPts val="4200"/>
              <a:buNone/>
              <a:defRPr>
                <a:solidFill>
                  <a:schemeClr val="lt2"/>
                </a:solidFill>
              </a:defRPr>
            </a:lvl4pPr>
            <a:lvl5pPr lvl="4" algn="ctr">
              <a:lnSpc>
                <a:spcPct val="100000"/>
              </a:lnSpc>
              <a:spcBef>
                <a:spcPts val="0"/>
              </a:spcBef>
              <a:spcAft>
                <a:spcPts val="0"/>
              </a:spcAft>
              <a:buClr>
                <a:schemeClr val="lt2"/>
              </a:buClr>
              <a:buSzPts val="4200"/>
              <a:buNone/>
              <a:defRPr>
                <a:solidFill>
                  <a:schemeClr val="lt2"/>
                </a:solidFill>
              </a:defRPr>
            </a:lvl5pPr>
            <a:lvl6pPr lvl="5" algn="ctr">
              <a:lnSpc>
                <a:spcPct val="100000"/>
              </a:lnSpc>
              <a:spcBef>
                <a:spcPts val="0"/>
              </a:spcBef>
              <a:spcAft>
                <a:spcPts val="0"/>
              </a:spcAft>
              <a:buClr>
                <a:schemeClr val="lt2"/>
              </a:buClr>
              <a:buSzPts val="4200"/>
              <a:buNone/>
              <a:defRPr>
                <a:solidFill>
                  <a:schemeClr val="lt2"/>
                </a:solidFill>
              </a:defRPr>
            </a:lvl6pPr>
            <a:lvl7pPr lvl="6" algn="ctr">
              <a:lnSpc>
                <a:spcPct val="100000"/>
              </a:lnSpc>
              <a:spcBef>
                <a:spcPts val="0"/>
              </a:spcBef>
              <a:spcAft>
                <a:spcPts val="0"/>
              </a:spcAft>
              <a:buClr>
                <a:schemeClr val="lt2"/>
              </a:buClr>
              <a:buSzPts val="4200"/>
              <a:buNone/>
              <a:defRPr>
                <a:solidFill>
                  <a:schemeClr val="lt2"/>
                </a:solidFill>
              </a:defRPr>
            </a:lvl7pPr>
            <a:lvl8pPr lvl="7" algn="ctr">
              <a:lnSpc>
                <a:spcPct val="100000"/>
              </a:lnSpc>
              <a:spcBef>
                <a:spcPts val="0"/>
              </a:spcBef>
              <a:spcAft>
                <a:spcPts val="0"/>
              </a:spcAft>
              <a:buClr>
                <a:schemeClr val="lt2"/>
              </a:buClr>
              <a:buSzPts val="4200"/>
              <a:buNone/>
              <a:defRPr>
                <a:solidFill>
                  <a:schemeClr val="lt2"/>
                </a:solidFill>
              </a:defRPr>
            </a:lvl8pPr>
            <a:lvl9pPr lvl="8" algn="ctr">
              <a:lnSpc>
                <a:spcPct val="100000"/>
              </a:lnSpc>
              <a:spcBef>
                <a:spcPts val="0"/>
              </a:spcBef>
              <a:spcAft>
                <a:spcPts val="0"/>
              </a:spcAft>
              <a:buClr>
                <a:schemeClr val="lt2"/>
              </a:buClr>
              <a:buSzPts val="4200"/>
              <a:buNone/>
              <a:defRPr>
                <a:solidFill>
                  <a:schemeClr val="lt2"/>
                </a:solidFill>
              </a:defRPr>
            </a:lvl9pPr>
          </a:lstStyle>
          <a:p/>
        </p:txBody>
      </p:sp>
      <p:sp>
        <p:nvSpPr>
          <p:cNvPr id="38" name="Google Shape;38;p37"/>
          <p:cNvSpPr txBox="1"/>
          <p:nvPr>
            <p:ph idx="1" type="subTitle"/>
          </p:nvPr>
        </p:nvSpPr>
        <p:spPr>
          <a:xfrm>
            <a:off x="265500" y="2769001"/>
            <a:ext cx="4045200" cy="1574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39" name="Google Shape;39;p37"/>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0" name="Google Shape;40;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38"/>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43" name="Google Shape;43;p38"/>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44" name="Google Shape;44;p38"/>
          <p:cNvSpPr txBox="1"/>
          <p:nvPr>
            <p:ph type="title"/>
          </p:nvPr>
        </p:nvSpPr>
        <p:spPr>
          <a:xfrm>
            <a:off x="773700" y="1806450"/>
            <a:ext cx="7596600" cy="1530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p:txBody>
      </p:sp>
      <p:sp>
        <p:nvSpPr>
          <p:cNvPr id="45" name="Google Shape;45;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39"/>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48" name="Google Shape;48;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9" name="Shape 49"/>
        <p:cNvGrpSpPr/>
        <p:nvPr/>
      </p:nvGrpSpPr>
      <p:grpSpPr>
        <a:xfrm>
          <a:off x="0" y="0"/>
          <a:ext cx="0" cy="0"/>
          <a:chOff x="0" y="0"/>
          <a:chExt cx="0" cy="0"/>
        </a:xfrm>
      </p:grpSpPr>
      <p:sp>
        <p:nvSpPr>
          <p:cNvPr id="50" name="Google Shape;50;p4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51" name="Google Shape;51;p40"/>
          <p:cNvSpPr txBox="1"/>
          <p:nvPr>
            <p:ph idx="1" type="body"/>
          </p:nvPr>
        </p:nvSpPr>
        <p:spPr>
          <a:xfrm>
            <a:off x="311700" y="1399400"/>
            <a:ext cx="2808000" cy="27849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2" name="Google Shape;52;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lvl="1"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2pPr>
            <a:lvl3pPr lvl="2"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3pPr>
            <a:lvl4pPr lvl="3"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4pPr>
            <a:lvl5pPr lvl="4"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5pPr>
            <a:lvl6pPr lvl="5"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6pPr>
            <a:lvl7pPr lvl="6"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7pPr>
            <a:lvl8pPr lvl="7"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8pPr>
            <a:lvl9pPr lvl="8"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9pPr>
          </a:lstStyle>
          <a:p/>
        </p:txBody>
      </p:sp>
      <p:sp>
        <p:nvSpPr>
          <p:cNvPr id="7" name="Google Shape;7;p3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317500" lvl="1" marL="9144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8" name="Google Shape;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filestore.scouting.org/filestore/resources/2024-Renewal/Unit-and-Member-Renewal-Processes-May-2024.pdf?_gl=1*1pz3e8p*_gcl_au*MTA1Nzk2NTc2OS4xNzI1ODMxOTI5*_ga*MTU4MjkzMzAxLjE2NjIwNjA5NTc.*_ga_20G0JHESG4*MTcyNjI1OTU0MS40MjcuMS4xNzI2MjY1MDkxLjYwLjAuMA..*_ga_61ZEHCVHHS*MTcyNjI1OTU0MS4yMTQuMS4xNzI2MjY1MDgxLjYwLjAuMA..&amp;_ga=2.159149939.872774597.1726259542-158293301.1662060957" TargetMode="External"/><Relationship Id="rId4" Type="http://schemas.openxmlformats.org/officeDocument/2006/relationships/hyperlink" Target="https://www.scouting.org/wp-content/uploads/2024/04/BSA-Annual-Charter-Agreement-Charter-Orgs_2024-2025.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hyperlink" Target="https://my.scouting.org/"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mailto:pamela.sugrue@scouting.org"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hyperlink" Target="https://my.scouting.org/" TargetMode="Externa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hyperlink" Target="https://www.scouting.org/awards/journey-to-excellence/"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
          <p:cNvSpPr txBox="1"/>
          <p:nvPr>
            <p:ph type="ctrTitle"/>
          </p:nvPr>
        </p:nvSpPr>
        <p:spPr>
          <a:xfrm>
            <a:off x="3044700" y="1444255"/>
            <a:ext cx="3054600" cy="15372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667"/>
              <a:buNone/>
            </a:pPr>
            <a:r>
              <a:rPr lang="en"/>
              <a:t>Aquila District Roundtable</a:t>
            </a:r>
            <a:endParaRPr/>
          </a:p>
        </p:txBody>
      </p:sp>
      <p:sp>
        <p:nvSpPr>
          <p:cNvPr id="63" name="Google Shape;63;p1"/>
          <p:cNvSpPr txBox="1"/>
          <p:nvPr>
            <p:ph idx="1" type="subTitle"/>
          </p:nvPr>
        </p:nvSpPr>
        <p:spPr>
          <a:xfrm>
            <a:off x="3044700" y="3116580"/>
            <a:ext cx="3054600" cy="7014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100"/>
              <a:buNone/>
            </a:pPr>
            <a:r>
              <a:rPr lang="en"/>
              <a:t>November 13, 2024</a:t>
            </a:r>
            <a:endParaRPr/>
          </a:p>
        </p:txBody>
      </p:sp>
      <p:pic>
        <p:nvPicPr>
          <p:cNvPr id="64" name="Google Shape;64;p1"/>
          <p:cNvPicPr preferRelativeResize="0"/>
          <p:nvPr/>
        </p:nvPicPr>
        <p:blipFill rotWithShape="1">
          <a:blip r:embed="rId3">
            <a:alphaModFix/>
          </a:blip>
          <a:srcRect b="-720" l="0" r="0" t="-720"/>
          <a:stretch/>
        </p:blipFill>
        <p:spPr>
          <a:xfrm>
            <a:off x="7652150" y="147649"/>
            <a:ext cx="1290699" cy="14849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1"/>
          <p:cNvSpPr txBox="1"/>
          <p:nvPr>
            <p:ph type="title"/>
          </p:nvPr>
        </p:nvSpPr>
        <p:spPr>
          <a:xfrm>
            <a:off x="311700" y="957125"/>
            <a:ext cx="8520600" cy="2128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6000"/>
              <a:buNone/>
            </a:pPr>
            <a:r>
              <a:rPr lang="en" sz="12000"/>
              <a:t>Fun Time</a:t>
            </a:r>
            <a:endParaRPr sz="1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2"/>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
              <a:t>Class B Raffle</a:t>
            </a:r>
            <a:endParaRPr/>
          </a:p>
        </p:txBody>
      </p:sp>
      <p:sp>
        <p:nvSpPr>
          <p:cNvPr id="127" name="Google Shape;127;p12"/>
          <p:cNvSpPr txBox="1"/>
          <p:nvPr>
            <p:ph idx="1" type="body"/>
          </p:nvPr>
        </p:nvSpPr>
        <p:spPr>
          <a:xfrm>
            <a:off x="311700" y="1225225"/>
            <a:ext cx="5523300" cy="3354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lang="en" sz="1800"/>
              <a:t>Group chat the event or unit of the Class B you are wearing along with the year you got it</a:t>
            </a:r>
            <a:endParaRPr sz="1800"/>
          </a:p>
          <a:p>
            <a:pPr indent="0" lvl="0" marL="0" rtl="0" algn="l">
              <a:lnSpc>
                <a:spcPct val="115000"/>
              </a:lnSpc>
              <a:spcBef>
                <a:spcPts val="1200"/>
              </a:spcBef>
              <a:spcAft>
                <a:spcPts val="1200"/>
              </a:spcAft>
              <a:buSzPts val="1400"/>
              <a:buNone/>
            </a:pPr>
            <a:r>
              <a:rPr lang="en" sz="1800"/>
              <a:t>Randomly selected entry will win a 2 for 1 ticke</a:t>
            </a:r>
            <a:r>
              <a:rPr lang="en" sz="1800"/>
              <a:t>t to the Aquila District Dinner</a:t>
            </a:r>
            <a:endParaRPr sz="1800"/>
          </a:p>
        </p:txBody>
      </p:sp>
      <p:pic>
        <p:nvPicPr>
          <p:cNvPr id="128" name="Google Shape;128;p12"/>
          <p:cNvPicPr preferRelativeResize="0"/>
          <p:nvPr/>
        </p:nvPicPr>
        <p:blipFill rotWithShape="1">
          <a:blip r:embed="rId3">
            <a:alphaModFix/>
          </a:blip>
          <a:srcRect b="-720" l="0" r="0" t="-720"/>
          <a:stretch/>
        </p:blipFill>
        <p:spPr>
          <a:xfrm>
            <a:off x="7652150" y="147649"/>
            <a:ext cx="1290699" cy="14849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3"/>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
              <a:t>Trivia Raffle</a:t>
            </a:r>
            <a:endParaRPr/>
          </a:p>
        </p:txBody>
      </p:sp>
      <p:sp>
        <p:nvSpPr>
          <p:cNvPr id="134" name="Google Shape;134;p13"/>
          <p:cNvSpPr txBox="1"/>
          <p:nvPr>
            <p:ph idx="1" type="body"/>
          </p:nvPr>
        </p:nvSpPr>
        <p:spPr>
          <a:xfrm>
            <a:off x="311700" y="1225225"/>
            <a:ext cx="5523300" cy="3354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lang="en" sz="1800"/>
              <a:t>Private chat your answer to Gregg Baimel</a:t>
            </a:r>
            <a:endParaRPr sz="1800"/>
          </a:p>
          <a:p>
            <a:pPr indent="0" lvl="0" marL="0" rtl="0" algn="l">
              <a:lnSpc>
                <a:spcPct val="115000"/>
              </a:lnSpc>
              <a:spcBef>
                <a:spcPts val="1200"/>
              </a:spcBef>
              <a:spcAft>
                <a:spcPts val="1200"/>
              </a:spcAft>
              <a:buSzPts val="1400"/>
              <a:buNone/>
            </a:pPr>
            <a:r>
              <a:rPr lang="en" sz="1800"/>
              <a:t>Randomly selected entry will win a 2 for 1 ticket to the Aquila District Dinner</a:t>
            </a:r>
            <a:endParaRPr sz="1800"/>
          </a:p>
        </p:txBody>
      </p:sp>
      <p:pic>
        <p:nvPicPr>
          <p:cNvPr id="135" name="Google Shape;135;p13"/>
          <p:cNvPicPr preferRelativeResize="0"/>
          <p:nvPr/>
        </p:nvPicPr>
        <p:blipFill rotWithShape="1">
          <a:blip r:embed="rId3">
            <a:alphaModFix/>
          </a:blip>
          <a:srcRect b="-720" l="0" r="0" t="-720"/>
          <a:stretch/>
        </p:blipFill>
        <p:spPr>
          <a:xfrm>
            <a:off x="7652150" y="147649"/>
            <a:ext cx="1290699" cy="14849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
              <a:t>Trivia Questions</a:t>
            </a:r>
            <a:endParaRPr/>
          </a:p>
        </p:txBody>
      </p:sp>
      <p:sp>
        <p:nvSpPr>
          <p:cNvPr id="141" name="Google Shape;141;p14"/>
          <p:cNvSpPr txBox="1"/>
          <p:nvPr>
            <p:ph idx="1" type="body"/>
          </p:nvPr>
        </p:nvSpPr>
        <p:spPr>
          <a:xfrm>
            <a:off x="311700" y="1225225"/>
            <a:ext cx="5523300" cy="3354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lang="en" sz="1800"/>
              <a:t>Scouts BSA - Why do Scouts BSA scouts shake with their left hand?</a:t>
            </a:r>
            <a:endParaRPr sz="1800"/>
          </a:p>
        </p:txBody>
      </p:sp>
      <p:pic>
        <p:nvPicPr>
          <p:cNvPr id="142" name="Google Shape;142;p14"/>
          <p:cNvPicPr preferRelativeResize="0"/>
          <p:nvPr/>
        </p:nvPicPr>
        <p:blipFill rotWithShape="1">
          <a:blip r:embed="rId3">
            <a:alphaModFix/>
          </a:blip>
          <a:srcRect b="-720" l="0" r="0" t="-720"/>
          <a:stretch/>
        </p:blipFill>
        <p:spPr>
          <a:xfrm>
            <a:off x="7652150" y="147649"/>
            <a:ext cx="1290699" cy="14849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15"/>
          <p:cNvPicPr preferRelativeResize="0"/>
          <p:nvPr/>
        </p:nvPicPr>
        <p:blipFill rotWithShape="1">
          <a:blip r:embed="rId3">
            <a:alphaModFix/>
          </a:blip>
          <a:srcRect b="0" l="15109" r="15102" t="0"/>
          <a:stretch/>
        </p:blipFill>
        <p:spPr>
          <a:xfrm>
            <a:off x="-9150" y="0"/>
            <a:ext cx="4594498" cy="5143500"/>
          </a:xfrm>
          <a:prstGeom prst="rect">
            <a:avLst/>
          </a:prstGeom>
          <a:noFill/>
          <a:ln>
            <a:noFill/>
          </a:ln>
        </p:spPr>
      </p:pic>
      <p:sp>
        <p:nvSpPr>
          <p:cNvPr id="148" name="Google Shape;148;p15"/>
          <p:cNvSpPr txBox="1"/>
          <p:nvPr>
            <p:ph type="title"/>
          </p:nvPr>
        </p:nvSpPr>
        <p:spPr>
          <a:xfrm rot="1981592">
            <a:off x="265534" y="2464665"/>
            <a:ext cx="4045117" cy="1482398"/>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10000">
                <a:solidFill>
                  <a:schemeClr val="lt1"/>
                </a:solidFill>
              </a:rPr>
              <a:t>Recharter</a:t>
            </a:r>
            <a:endParaRPr sz="10000">
              <a:solidFill>
                <a:schemeClr val="lt1"/>
              </a:solidFill>
            </a:endParaRPr>
          </a:p>
        </p:txBody>
      </p:sp>
      <p:sp>
        <p:nvSpPr>
          <p:cNvPr id="149" name="Google Shape;149;p15"/>
          <p:cNvSpPr txBox="1"/>
          <p:nvPr>
            <p:ph idx="2" type="body"/>
          </p:nvPr>
        </p:nvSpPr>
        <p:spPr>
          <a:xfrm>
            <a:off x="4939500" y="724200"/>
            <a:ext cx="2870100" cy="3695100"/>
          </a:xfrm>
          <a:prstGeom prst="rect">
            <a:avLst/>
          </a:prstGeom>
          <a:noFill/>
          <a:ln>
            <a:noFill/>
          </a:ln>
        </p:spPr>
        <p:txBody>
          <a:bodyPr anchorCtr="0" anchor="ctr" bIns="91425" lIns="91425" spcFirstLastPara="1" rIns="91425" wrap="square" tIns="91425">
            <a:normAutofit/>
          </a:bodyPr>
          <a:lstStyle/>
          <a:p>
            <a:pPr indent="0" lvl="0" marL="0" rtl="0" algn="l">
              <a:lnSpc>
                <a:spcPct val="115000"/>
              </a:lnSpc>
              <a:spcBef>
                <a:spcPts val="0"/>
              </a:spcBef>
              <a:spcAft>
                <a:spcPts val="0"/>
              </a:spcAft>
              <a:buSzPts val="1800"/>
              <a:buNone/>
            </a:pPr>
            <a:r>
              <a:rPr lang="en" sz="2400"/>
              <a:t>What’s different?</a:t>
            </a:r>
            <a:endParaRPr sz="2400"/>
          </a:p>
          <a:p>
            <a:pPr indent="0" lvl="0" marL="0" rtl="0" algn="l">
              <a:lnSpc>
                <a:spcPct val="115000"/>
              </a:lnSpc>
              <a:spcBef>
                <a:spcPts val="1200"/>
              </a:spcBef>
              <a:spcAft>
                <a:spcPts val="1200"/>
              </a:spcAft>
              <a:buSzPts val="1800"/>
              <a:buNone/>
            </a:pPr>
            <a:r>
              <a:rPr lang="en" sz="2400"/>
              <a:t>What’s not?</a:t>
            </a:r>
            <a:endParaRPr sz="2400"/>
          </a:p>
        </p:txBody>
      </p:sp>
      <p:sp>
        <p:nvSpPr>
          <p:cNvPr id="150" name="Google Shape;150;p15"/>
          <p:cNvSpPr txBox="1"/>
          <p:nvPr>
            <p:ph type="title"/>
          </p:nvPr>
        </p:nvSpPr>
        <p:spPr>
          <a:xfrm rot="1981592">
            <a:off x="708934" y="1020540"/>
            <a:ext cx="4045117" cy="1482398"/>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10000">
                <a:solidFill>
                  <a:schemeClr val="lt1"/>
                </a:solidFill>
              </a:rPr>
              <a:t>Renewal</a:t>
            </a:r>
            <a:endParaRPr sz="100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3144b3a4613_0_12"/>
          <p:cNvSpPr txBox="1"/>
          <p:nvPr>
            <p:ph type="title"/>
          </p:nvPr>
        </p:nvSpPr>
        <p:spPr>
          <a:xfrm>
            <a:off x="311700" y="1338125"/>
            <a:ext cx="8520600" cy="212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7900"/>
              <a:t>Recharter is now</a:t>
            </a:r>
            <a:endParaRPr sz="7900"/>
          </a:p>
          <a:p>
            <a:pPr indent="0" lvl="0" marL="0" rtl="0" algn="ctr">
              <a:spcBef>
                <a:spcPts val="0"/>
              </a:spcBef>
              <a:spcAft>
                <a:spcPts val="0"/>
              </a:spcAft>
              <a:buSzPts val="990"/>
              <a:buNone/>
            </a:pPr>
            <a:r>
              <a:rPr lang="en" sz="7900"/>
              <a:t>Member and Unit Renewal</a:t>
            </a:r>
            <a:endParaRPr sz="7900"/>
          </a:p>
        </p:txBody>
      </p:sp>
      <p:sp>
        <p:nvSpPr>
          <p:cNvPr id="156" name="Google Shape;156;g3144b3a4613_0_12"/>
          <p:cNvSpPr txBox="1"/>
          <p:nvPr/>
        </p:nvSpPr>
        <p:spPr>
          <a:xfrm rot="-1396632">
            <a:off x="658222" y="928104"/>
            <a:ext cx="1780202" cy="67722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chemeClr val="dk1"/>
                </a:solidFill>
                <a:latin typeface="Open Sans"/>
                <a:ea typeface="Open Sans"/>
                <a:cs typeface="Open Sans"/>
                <a:sym typeface="Open Sans"/>
              </a:rPr>
              <a:t>The Diff</a:t>
            </a:r>
            <a:endParaRPr sz="3200">
              <a:solidFill>
                <a:schemeClr val="dk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3144b3a4613_0_2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trike="sngStrike"/>
              <a:t>Recharter </a:t>
            </a:r>
            <a:r>
              <a:rPr lang="en"/>
              <a:t> </a:t>
            </a:r>
            <a:r>
              <a:rPr lang="en" u="sng">
                <a:solidFill>
                  <a:schemeClr val="hlink"/>
                </a:solidFill>
                <a:hlinkClick r:id="rId3"/>
              </a:rPr>
              <a:t>Member and Unit Renewal</a:t>
            </a:r>
            <a:endParaRPr/>
          </a:p>
        </p:txBody>
      </p:sp>
      <p:sp>
        <p:nvSpPr>
          <p:cNvPr id="162" name="Google Shape;162;g3144b3a4613_0_20"/>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Member Renewal</a:t>
            </a:r>
            <a:endParaRPr b="1"/>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12-month rolling basis</a:t>
            </a:r>
            <a:endParaRPr/>
          </a:p>
          <a:p>
            <a:pPr indent="-317500" lvl="0" marL="457200" rtl="0" algn="l">
              <a:spcBef>
                <a:spcPts val="0"/>
              </a:spcBef>
              <a:spcAft>
                <a:spcPts val="0"/>
              </a:spcAft>
              <a:buSzPts val="1400"/>
              <a:buChar char="●"/>
            </a:pPr>
            <a:r>
              <a:rPr lang="en"/>
              <a:t>Based on initial member joining date</a:t>
            </a:r>
            <a:endParaRPr/>
          </a:p>
          <a:p>
            <a:pPr indent="-317500" lvl="0" marL="457200" rtl="0" algn="l">
              <a:spcBef>
                <a:spcPts val="0"/>
              </a:spcBef>
              <a:spcAft>
                <a:spcPts val="0"/>
              </a:spcAft>
              <a:buSzPts val="1400"/>
              <a:buChar char="●"/>
            </a:pPr>
            <a:r>
              <a:rPr lang="en"/>
              <a:t>Separate from Unit Renewal</a:t>
            </a:r>
            <a:endParaRPr/>
          </a:p>
          <a:p>
            <a:pPr indent="-317500" lvl="0" marL="457200" rtl="0" algn="l">
              <a:spcBef>
                <a:spcPts val="0"/>
              </a:spcBef>
              <a:spcAft>
                <a:spcPts val="0"/>
              </a:spcAft>
              <a:buSzPts val="1400"/>
              <a:buChar char="●"/>
            </a:pPr>
            <a:r>
              <a:rPr lang="en"/>
              <a:t>Council fees included, </a:t>
            </a:r>
            <a:r>
              <a:rPr lang="en" u="sng"/>
              <a:t>unit dues are not</a:t>
            </a:r>
            <a:endParaRPr u="sng"/>
          </a:p>
          <a:p>
            <a:pPr indent="-317500" lvl="0" marL="457200" rtl="0" algn="l">
              <a:spcBef>
                <a:spcPts val="0"/>
              </a:spcBef>
              <a:spcAft>
                <a:spcPts val="0"/>
              </a:spcAft>
              <a:buSzPts val="1400"/>
              <a:buChar char="●"/>
            </a:pPr>
            <a:r>
              <a:rPr lang="en"/>
              <a:t>Three payment/process options</a:t>
            </a:r>
            <a:endParaRPr/>
          </a:p>
          <a:p>
            <a:pPr indent="-304800" lvl="1" marL="914400" rtl="0" algn="l">
              <a:spcBef>
                <a:spcPts val="0"/>
              </a:spcBef>
              <a:spcAft>
                <a:spcPts val="0"/>
              </a:spcAft>
              <a:buSzPts val="1200"/>
              <a:buChar char="○"/>
            </a:pPr>
            <a:r>
              <a:rPr lang="en"/>
              <a:t>Auto</a:t>
            </a:r>
            <a:endParaRPr/>
          </a:p>
          <a:p>
            <a:pPr indent="-304800" lvl="1" marL="914400" rtl="0" algn="l">
              <a:spcBef>
                <a:spcPts val="0"/>
              </a:spcBef>
              <a:spcAft>
                <a:spcPts val="0"/>
              </a:spcAft>
              <a:buSzPts val="1200"/>
              <a:buChar char="○"/>
            </a:pPr>
            <a:r>
              <a:rPr lang="en"/>
              <a:t>Manual</a:t>
            </a:r>
            <a:endParaRPr/>
          </a:p>
          <a:p>
            <a:pPr indent="-304800" lvl="1" marL="914400" rtl="0" algn="l">
              <a:spcBef>
                <a:spcPts val="0"/>
              </a:spcBef>
              <a:spcAft>
                <a:spcPts val="0"/>
              </a:spcAft>
              <a:buSzPts val="1200"/>
              <a:buChar char="○"/>
            </a:pPr>
            <a:r>
              <a:rPr lang="en"/>
              <a:t>Unit Paid</a:t>
            </a:r>
            <a:endParaRPr/>
          </a:p>
        </p:txBody>
      </p:sp>
      <p:sp>
        <p:nvSpPr>
          <p:cNvPr id="163" name="Google Shape;163;g3144b3a4613_0_20"/>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Unit </a:t>
            </a:r>
            <a:r>
              <a:rPr b="1" lang="en"/>
              <a:t>Renewal</a:t>
            </a:r>
            <a:endParaRPr b="1"/>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Annual Process</a:t>
            </a:r>
            <a:endParaRPr/>
          </a:p>
          <a:p>
            <a:pPr indent="-317500" lvl="0" marL="457200" rtl="0" algn="l">
              <a:spcBef>
                <a:spcPts val="0"/>
              </a:spcBef>
              <a:spcAft>
                <a:spcPts val="0"/>
              </a:spcAft>
              <a:buSzPts val="1400"/>
              <a:buChar char="●"/>
            </a:pPr>
            <a:r>
              <a:rPr lang="en"/>
              <a:t>Complete before January 1</a:t>
            </a:r>
            <a:endParaRPr/>
          </a:p>
          <a:p>
            <a:pPr indent="-317500" lvl="0" marL="457200" rtl="0" algn="l">
              <a:spcBef>
                <a:spcPts val="0"/>
              </a:spcBef>
              <a:spcAft>
                <a:spcPts val="0"/>
              </a:spcAft>
              <a:buSzPts val="1400"/>
              <a:buChar char="●"/>
            </a:pPr>
            <a:r>
              <a:rPr lang="en"/>
              <a:t>Separate from Member Renewal</a:t>
            </a:r>
            <a:endParaRPr/>
          </a:p>
          <a:p>
            <a:pPr indent="-317500" lvl="0" marL="457200" rtl="0" algn="l">
              <a:spcBef>
                <a:spcPts val="0"/>
              </a:spcBef>
              <a:spcAft>
                <a:spcPts val="0"/>
              </a:spcAft>
              <a:buSzPts val="1400"/>
              <a:buChar char="●"/>
            </a:pPr>
            <a:r>
              <a:rPr lang="en"/>
              <a:t>Wet signature on </a:t>
            </a:r>
            <a:r>
              <a:rPr lang="en" u="sng">
                <a:solidFill>
                  <a:schemeClr val="hlink"/>
                </a:solidFill>
                <a:hlinkClick r:id="rId4"/>
              </a:rPr>
              <a:t>Charter Agreement</a:t>
            </a:r>
            <a:endParaRPr/>
          </a:p>
          <a:p>
            <a:pPr indent="-317500" lvl="0" marL="457200" rtl="0" algn="l">
              <a:spcBef>
                <a:spcPts val="0"/>
              </a:spcBef>
              <a:spcAft>
                <a:spcPts val="0"/>
              </a:spcAft>
              <a:buSzPts val="1400"/>
              <a:buChar char="●"/>
            </a:pPr>
            <a:r>
              <a:rPr lang="en"/>
              <a:t>Two payment/process options</a:t>
            </a:r>
            <a:endParaRPr/>
          </a:p>
          <a:p>
            <a:pPr indent="-304800" lvl="1" marL="914400" rtl="0" algn="l">
              <a:spcBef>
                <a:spcPts val="0"/>
              </a:spcBef>
              <a:spcAft>
                <a:spcPts val="0"/>
              </a:spcAft>
              <a:buSzPts val="1200"/>
              <a:buChar char="○"/>
            </a:pPr>
            <a:r>
              <a:rPr lang="en"/>
              <a:t>Online</a:t>
            </a:r>
            <a:endParaRPr/>
          </a:p>
          <a:p>
            <a:pPr indent="-304800" lvl="1" marL="914400" rtl="0" algn="l">
              <a:spcBef>
                <a:spcPts val="0"/>
              </a:spcBef>
              <a:spcAft>
                <a:spcPts val="0"/>
              </a:spcAft>
              <a:buSzPts val="1200"/>
              <a:buChar char="○"/>
            </a:pPr>
            <a:r>
              <a:rPr lang="en"/>
              <a:t>At Council</a:t>
            </a:r>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3144b3a4613_0_5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Member Renewal Payment/Process Options</a:t>
            </a:r>
            <a:endParaRPr/>
          </a:p>
        </p:txBody>
      </p:sp>
      <p:sp>
        <p:nvSpPr>
          <p:cNvPr id="169" name="Google Shape;169;g3144b3a4613_0_58"/>
          <p:cNvSpPr txBox="1"/>
          <p:nvPr>
            <p:ph idx="1" type="body"/>
          </p:nvPr>
        </p:nvSpPr>
        <p:spPr>
          <a:xfrm>
            <a:off x="311700" y="3021075"/>
            <a:ext cx="8520600" cy="17853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No prorations or refunds after Member Renewal - collect dues BEFORE member renewal!</a:t>
            </a:r>
            <a:endParaRPr sz="1400"/>
          </a:p>
          <a:p>
            <a:pPr indent="-317500" lvl="0" marL="457200" rtl="0" algn="l">
              <a:spcBef>
                <a:spcPts val="0"/>
              </a:spcBef>
              <a:spcAft>
                <a:spcPts val="0"/>
              </a:spcAft>
              <a:buSzPts val="1400"/>
              <a:buChar char="●"/>
            </a:pPr>
            <a:r>
              <a:rPr lang="en" sz="1400"/>
              <a:t>No more Recharter Day! Member Renewals occurs through the year, not all at once.</a:t>
            </a:r>
            <a:endParaRPr sz="1400"/>
          </a:p>
          <a:p>
            <a:pPr indent="-317500" lvl="0" marL="457200" rtl="0" algn="l">
              <a:spcBef>
                <a:spcPts val="0"/>
              </a:spcBef>
              <a:spcAft>
                <a:spcPts val="0"/>
              </a:spcAft>
              <a:buSzPts val="1400"/>
              <a:buChar char="●"/>
            </a:pPr>
            <a:r>
              <a:rPr lang="en" sz="1400"/>
              <a:t>90-day email alert to member and Key 3 of upcoming Member Renewal</a:t>
            </a:r>
            <a:endParaRPr sz="1400"/>
          </a:p>
          <a:p>
            <a:pPr indent="-317500" lvl="0" marL="457200" rtl="0" algn="l">
              <a:spcBef>
                <a:spcPts val="0"/>
              </a:spcBef>
              <a:spcAft>
                <a:spcPts val="0"/>
              </a:spcAft>
              <a:buSzPts val="1400"/>
              <a:buChar char="●"/>
            </a:pPr>
            <a:r>
              <a:rPr lang="en" sz="1400"/>
              <a:t>60-day email alert and window to renew before renewal date</a:t>
            </a:r>
            <a:endParaRPr sz="1400"/>
          </a:p>
          <a:p>
            <a:pPr indent="-317500" lvl="0" marL="457200" rtl="0" algn="l">
              <a:spcBef>
                <a:spcPts val="0"/>
              </a:spcBef>
              <a:spcAft>
                <a:spcPts val="0"/>
              </a:spcAft>
              <a:buSzPts val="1400"/>
              <a:buChar char="●"/>
            </a:pPr>
            <a:r>
              <a:rPr lang="en" sz="1400"/>
              <a:t>60-day grace period after renewal date before membership is cancelled and online renewal no longer possible - paper application will be required</a:t>
            </a:r>
            <a:endParaRPr sz="1400"/>
          </a:p>
        </p:txBody>
      </p:sp>
      <p:pic>
        <p:nvPicPr>
          <p:cNvPr descr="A screen shot of a computer&#10;&#10;Description automatically generated" id="170" name="Google Shape;170;g3144b3a4613_0_58"/>
          <p:cNvPicPr preferRelativeResize="0"/>
          <p:nvPr/>
        </p:nvPicPr>
        <p:blipFill rotWithShape="1">
          <a:blip r:embed="rId3">
            <a:alphaModFix/>
          </a:blip>
          <a:srcRect b="0" l="0" r="0" t="47123"/>
          <a:stretch/>
        </p:blipFill>
        <p:spPr>
          <a:xfrm>
            <a:off x="178125" y="1400250"/>
            <a:ext cx="8797876" cy="1367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144b3a4613_0_9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Select Roster, Select Members to Renew</a:t>
            </a:r>
            <a:endParaRPr/>
          </a:p>
        </p:txBody>
      </p:sp>
      <p:pic>
        <p:nvPicPr>
          <p:cNvPr descr="A screenshot of a computer&#10;&#10;Description automatically generated" id="176" name="Google Shape;176;g3144b3a4613_0_97"/>
          <p:cNvPicPr preferRelativeResize="0"/>
          <p:nvPr/>
        </p:nvPicPr>
        <p:blipFill>
          <a:blip r:embed="rId3">
            <a:alphaModFix/>
          </a:blip>
          <a:stretch>
            <a:fillRect/>
          </a:stretch>
        </p:blipFill>
        <p:spPr>
          <a:xfrm>
            <a:off x="1902200" y="1147225"/>
            <a:ext cx="5339599" cy="3569750"/>
          </a:xfrm>
          <a:prstGeom prst="rect">
            <a:avLst/>
          </a:prstGeom>
          <a:noFill/>
          <a:ln>
            <a:noFill/>
          </a:ln>
        </p:spPr>
      </p:pic>
      <p:cxnSp>
        <p:nvCxnSpPr>
          <p:cNvPr id="177" name="Google Shape;177;g3144b3a4613_0_97"/>
          <p:cNvCxnSpPr/>
          <p:nvPr/>
        </p:nvCxnSpPr>
        <p:spPr>
          <a:xfrm flipH="1" rot="10800000">
            <a:off x="1646700" y="3002825"/>
            <a:ext cx="479400" cy="842700"/>
          </a:xfrm>
          <a:prstGeom prst="straightConnector1">
            <a:avLst/>
          </a:prstGeom>
          <a:noFill/>
          <a:ln cap="flat" cmpd="sng" w="38100">
            <a:solidFill>
              <a:srgbClr val="CC0000"/>
            </a:solidFill>
            <a:prstDash val="solid"/>
            <a:round/>
            <a:headEnd len="med" w="med" type="none"/>
            <a:tailEnd len="med" w="med" type="stealth"/>
          </a:ln>
        </p:spPr>
      </p:cxnSp>
      <p:cxnSp>
        <p:nvCxnSpPr>
          <p:cNvPr id="178" name="Google Shape;178;g3144b3a4613_0_97"/>
          <p:cNvCxnSpPr/>
          <p:nvPr/>
        </p:nvCxnSpPr>
        <p:spPr>
          <a:xfrm flipH="1">
            <a:off x="5126375" y="2321100"/>
            <a:ext cx="1024500" cy="501300"/>
          </a:xfrm>
          <a:prstGeom prst="straightConnector1">
            <a:avLst/>
          </a:prstGeom>
          <a:noFill/>
          <a:ln cap="flat" cmpd="sng" w="38100">
            <a:solidFill>
              <a:srgbClr val="CC0000"/>
            </a:solidFill>
            <a:prstDash val="solid"/>
            <a:round/>
            <a:headEnd len="med" w="med" type="none"/>
            <a:tailEnd len="med" w="med" type="stealth"/>
          </a:ln>
        </p:spPr>
      </p:cxnSp>
      <p:sp>
        <p:nvSpPr>
          <p:cNvPr id="179" name="Google Shape;179;g3144b3a4613_0_97"/>
          <p:cNvSpPr txBox="1"/>
          <p:nvPr/>
        </p:nvSpPr>
        <p:spPr>
          <a:xfrm>
            <a:off x="1065500" y="3845525"/>
            <a:ext cx="1351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CC0000"/>
                </a:solidFill>
                <a:latin typeface="Open Sans"/>
                <a:ea typeface="Open Sans"/>
                <a:cs typeface="Open Sans"/>
                <a:sym typeface="Open Sans"/>
              </a:rPr>
              <a:t>Roster</a:t>
            </a:r>
            <a:endParaRPr sz="1800">
              <a:solidFill>
                <a:srgbClr val="CC0000"/>
              </a:solidFill>
              <a:latin typeface="Open Sans"/>
              <a:ea typeface="Open Sans"/>
              <a:cs typeface="Open Sans"/>
              <a:sym typeface="Open Sans"/>
            </a:endParaRPr>
          </a:p>
        </p:txBody>
      </p:sp>
      <p:sp>
        <p:nvSpPr>
          <p:cNvPr id="180" name="Google Shape;180;g3144b3a4613_0_97"/>
          <p:cNvSpPr txBox="1"/>
          <p:nvPr/>
        </p:nvSpPr>
        <p:spPr>
          <a:xfrm>
            <a:off x="6230650" y="1978300"/>
            <a:ext cx="2283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CC0000"/>
                </a:solidFill>
                <a:latin typeface="Open Sans"/>
                <a:ea typeface="Open Sans"/>
                <a:cs typeface="Open Sans"/>
                <a:sym typeface="Open Sans"/>
              </a:rPr>
              <a:t>Member Renewals</a:t>
            </a:r>
            <a:endParaRPr sz="1800">
              <a:solidFill>
                <a:srgbClr val="CC0000"/>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144b3a4613_0_12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Complete Renewal Order or Pay</a:t>
            </a:r>
            <a:endParaRPr/>
          </a:p>
        </p:txBody>
      </p:sp>
      <p:cxnSp>
        <p:nvCxnSpPr>
          <p:cNvPr id="186" name="Google Shape;186;g3144b3a4613_0_121"/>
          <p:cNvCxnSpPr/>
          <p:nvPr/>
        </p:nvCxnSpPr>
        <p:spPr>
          <a:xfrm flipH="1" rot="10800000">
            <a:off x="1646700" y="3307025"/>
            <a:ext cx="608400" cy="538500"/>
          </a:xfrm>
          <a:prstGeom prst="straightConnector1">
            <a:avLst/>
          </a:prstGeom>
          <a:noFill/>
          <a:ln cap="flat" cmpd="sng" w="38100">
            <a:solidFill>
              <a:srgbClr val="CC0000"/>
            </a:solidFill>
            <a:prstDash val="solid"/>
            <a:round/>
            <a:headEnd len="med" w="med" type="none"/>
            <a:tailEnd len="med" w="med" type="stealth"/>
          </a:ln>
        </p:spPr>
      </p:cxnSp>
      <p:sp>
        <p:nvSpPr>
          <p:cNvPr id="187" name="Google Shape;187;g3144b3a4613_0_121"/>
          <p:cNvSpPr txBox="1"/>
          <p:nvPr/>
        </p:nvSpPr>
        <p:spPr>
          <a:xfrm>
            <a:off x="1065500" y="3845525"/>
            <a:ext cx="1351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CC0000"/>
                </a:solidFill>
                <a:latin typeface="Open Sans"/>
                <a:ea typeface="Open Sans"/>
                <a:cs typeface="Open Sans"/>
                <a:sym typeface="Open Sans"/>
              </a:rPr>
              <a:t>Roster</a:t>
            </a:r>
            <a:endParaRPr sz="1800">
              <a:solidFill>
                <a:srgbClr val="CC0000"/>
              </a:solidFill>
              <a:latin typeface="Open Sans"/>
              <a:ea typeface="Open Sans"/>
              <a:cs typeface="Open Sans"/>
              <a:sym typeface="Open Sans"/>
            </a:endParaRPr>
          </a:p>
        </p:txBody>
      </p:sp>
      <p:pic>
        <p:nvPicPr>
          <p:cNvPr descr="A screenshot of a computer&#10;&#10;Description automatically generated" id="188" name="Google Shape;188;g3144b3a4613_0_121"/>
          <p:cNvPicPr preferRelativeResize="0"/>
          <p:nvPr/>
        </p:nvPicPr>
        <p:blipFill>
          <a:blip r:embed="rId3">
            <a:alphaModFix/>
          </a:blip>
          <a:stretch>
            <a:fillRect/>
          </a:stretch>
        </p:blipFill>
        <p:spPr>
          <a:xfrm>
            <a:off x="2356750" y="1147225"/>
            <a:ext cx="4430500" cy="3369775"/>
          </a:xfrm>
          <a:prstGeom prst="rect">
            <a:avLst/>
          </a:prstGeom>
          <a:noFill/>
          <a:ln>
            <a:noFill/>
          </a:ln>
        </p:spPr>
      </p:pic>
      <p:sp>
        <p:nvSpPr>
          <p:cNvPr id="189" name="Google Shape;189;g3144b3a4613_0_121"/>
          <p:cNvSpPr txBox="1"/>
          <p:nvPr/>
        </p:nvSpPr>
        <p:spPr>
          <a:xfrm>
            <a:off x="7020425" y="1832850"/>
            <a:ext cx="1351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CC0000"/>
                </a:solidFill>
                <a:latin typeface="Open Sans"/>
                <a:ea typeface="Open Sans"/>
                <a:cs typeface="Open Sans"/>
                <a:sym typeface="Open Sans"/>
              </a:rPr>
              <a:t>Member Renewals</a:t>
            </a:r>
            <a:endParaRPr sz="1800">
              <a:solidFill>
                <a:srgbClr val="CC0000"/>
              </a:solidFill>
              <a:latin typeface="Open Sans"/>
              <a:ea typeface="Open Sans"/>
              <a:cs typeface="Open Sans"/>
              <a:sym typeface="Open Sans"/>
            </a:endParaRPr>
          </a:p>
        </p:txBody>
      </p:sp>
      <p:cxnSp>
        <p:nvCxnSpPr>
          <p:cNvPr id="190" name="Google Shape;190;g3144b3a4613_0_121"/>
          <p:cNvCxnSpPr/>
          <p:nvPr/>
        </p:nvCxnSpPr>
        <p:spPr>
          <a:xfrm rot="10800000">
            <a:off x="4504225" y="1772700"/>
            <a:ext cx="2413800" cy="391500"/>
          </a:xfrm>
          <a:prstGeom prst="straightConnector1">
            <a:avLst/>
          </a:prstGeom>
          <a:noFill/>
          <a:ln cap="flat" cmpd="sng" w="38100">
            <a:solidFill>
              <a:srgbClr val="CC0000"/>
            </a:solidFill>
            <a:prstDash val="solid"/>
            <a:round/>
            <a:headEnd len="med" w="med" type="none"/>
            <a:tailEnd len="med" w="med" type="stealth"/>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2"/>
          <p:cNvPicPr preferRelativeResize="0"/>
          <p:nvPr/>
        </p:nvPicPr>
        <p:blipFill rotWithShape="1">
          <a:blip r:embed="rId3">
            <a:alphaModFix/>
          </a:blip>
          <a:srcRect b="5245" l="0" r="0" t="5245"/>
          <a:stretch/>
        </p:blipFill>
        <p:spPr>
          <a:xfrm>
            <a:off x="150" y="0"/>
            <a:ext cx="9144003" cy="5143499"/>
          </a:xfrm>
          <a:prstGeom prst="rect">
            <a:avLst/>
          </a:prstGeom>
          <a:noFill/>
          <a:ln>
            <a:noFill/>
          </a:ln>
        </p:spPr>
      </p:pic>
      <p:sp>
        <p:nvSpPr>
          <p:cNvPr id="70" name="Google Shape;70;p2"/>
          <p:cNvSpPr txBox="1"/>
          <p:nvPr>
            <p:ph type="title"/>
          </p:nvPr>
        </p:nvSpPr>
        <p:spPr>
          <a:xfrm>
            <a:off x="267200" y="108775"/>
            <a:ext cx="2284800" cy="18366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chemeClr val="lt1"/>
                </a:solidFill>
              </a:rPr>
              <a:t>Welcome to Roundtable</a:t>
            </a:r>
            <a:endParaRPr sz="48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3144b3a4613_0_53"/>
          <p:cNvSpPr txBox="1"/>
          <p:nvPr>
            <p:ph type="title"/>
          </p:nvPr>
        </p:nvSpPr>
        <p:spPr>
          <a:xfrm>
            <a:off x="311700" y="1338125"/>
            <a:ext cx="8520600" cy="212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7900"/>
              <a:t>Prep for Unit Renewal</a:t>
            </a:r>
            <a:endParaRPr sz="7900"/>
          </a:p>
        </p:txBody>
      </p:sp>
      <p:sp>
        <p:nvSpPr>
          <p:cNvPr id="196" name="Google Shape;196;g3144b3a4613_0_53"/>
          <p:cNvSpPr txBox="1"/>
          <p:nvPr/>
        </p:nvSpPr>
        <p:spPr>
          <a:xfrm rot="-1396707">
            <a:off x="639805" y="838712"/>
            <a:ext cx="2232540" cy="67722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chemeClr val="dk1"/>
                </a:solidFill>
                <a:latin typeface="Open Sans"/>
                <a:ea typeface="Open Sans"/>
                <a:cs typeface="Open Sans"/>
                <a:sym typeface="Open Sans"/>
              </a:rPr>
              <a:t>The Same</a:t>
            </a:r>
            <a:endParaRPr sz="3200">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7"/>
          <p:cNvSpPr txBox="1"/>
          <p:nvPr>
            <p:ph type="title"/>
          </p:nvPr>
        </p:nvSpPr>
        <p:spPr>
          <a:xfrm>
            <a:off x="265500" y="929275"/>
            <a:ext cx="4045200" cy="17862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200"/>
              <a:buNone/>
            </a:pPr>
            <a:r>
              <a:rPr lang="en"/>
              <a:t>Assign A Unit Renewal Coordinator</a:t>
            </a:r>
            <a:endParaRPr/>
          </a:p>
        </p:txBody>
      </p:sp>
      <p:sp>
        <p:nvSpPr>
          <p:cNvPr id="202" name="Google Shape;202;p17"/>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p>
            <a:pPr indent="0" lvl="0" marL="0" rtl="0" algn="l">
              <a:lnSpc>
                <a:spcPct val="115000"/>
              </a:lnSpc>
              <a:spcBef>
                <a:spcPts val="0"/>
              </a:spcBef>
              <a:spcAft>
                <a:spcPts val="0"/>
              </a:spcAft>
              <a:buSzPts val="1800"/>
              <a:buNone/>
            </a:pPr>
            <a:r>
              <a:rPr lang="en" u="sng"/>
              <a:t>Must be a Key 3 or Delegate in </a:t>
            </a:r>
            <a:r>
              <a:rPr lang="en" u="sng">
                <a:solidFill>
                  <a:schemeClr val="accent5"/>
                </a:solidFill>
                <a:hlinkClick r:id="rId3">
                  <a:extLst>
                    <a:ext uri="{A12FA001-AC4F-418D-AE19-62706E023703}">
                      <ahyp:hlinkClr val="tx"/>
                    </a:ext>
                  </a:extLst>
                </a:hlinkClick>
              </a:rPr>
              <a:t>my.scouting.org</a:t>
            </a:r>
            <a:endParaRPr u="sng"/>
          </a:p>
          <a:p>
            <a:pPr indent="0" lvl="0" marL="0" rtl="0" algn="l">
              <a:lnSpc>
                <a:spcPct val="115000"/>
              </a:lnSpc>
              <a:spcBef>
                <a:spcPts val="1200"/>
              </a:spcBef>
              <a:spcAft>
                <a:spcPts val="0"/>
              </a:spcAft>
              <a:buSzPts val="1800"/>
              <a:buNone/>
            </a:pPr>
            <a:r>
              <a:rPr lang="en"/>
              <a:t>Should NOT be unit leader, preferably a membership chair or unit renewal coordinator</a:t>
            </a:r>
            <a:endParaRPr/>
          </a:p>
        </p:txBody>
      </p:sp>
      <p:pic>
        <p:nvPicPr>
          <p:cNvPr id="203" name="Google Shape;203;p17"/>
          <p:cNvPicPr preferRelativeResize="0"/>
          <p:nvPr/>
        </p:nvPicPr>
        <p:blipFill rotWithShape="1">
          <a:blip r:embed="rId4">
            <a:alphaModFix/>
          </a:blip>
          <a:srcRect b="-720" l="0" r="0" t="-720"/>
          <a:stretch/>
        </p:blipFill>
        <p:spPr>
          <a:xfrm>
            <a:off x="158875" y="3500099"/>
            <a:ext cx="1290699" cy="148492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8"/>
          <p:cNvSpPr txBox="1"/>
          <p:nvPr>
            <p:ph type="title"/>
          </p:nvPr>
        </p:nvSpPr>
        <p:spPr>
          <a:xfrm>
            <a:off x="265500" y="929275"/>
            <a:ext cx="4045200" cy="17862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200"/>
              <a:buNone/>
            </a:pPr>
            <a:r>
              <a:rPr lang="en"/>
              <a:t>Conduct Membership Inventory</a:t>
            </a:r>
            <a:endParaRPr/>
          </a:p>
        </p:txBody>
      </p:sp>
      <p:sp>
        <p:nvSpPr>
          <p:cNvPr id="209" name="Google Shape;209;p1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p>
            <a:pPr indent="0" lvl="0" marL="0" rtl="0" algn="l">
              <a:lnSpc>
                <a:spcPct val="115000"/>
              </a:lnSpc>
              <a:spcBef>
                <a:spcPts val="0"/>
              </a:spcBef>
              <a:spcAft>
                <a:spcPts val="0"/>
              </a:spcAft>
              <a:buSzPts val="1946"/>
              <a:buNone/>
            </a:pPr>
            <a:r>
              <a:rPr lang="en" strike="sngStrike"/>
              <a:t>Confirm returning adults and youth</a:t>
            </a:r>
            <a:endParaRPr strike="sngStrike"/>
          </a:p>
          <a:p>
            <a:pPr indent="0" lvl="0" marL="0" rtl="0" algn="l">
              <a:lnSpc>
                <a:spcPct val="115000"/>
              </a:lnSpc>
              <a:spcBef>
                <a:spcPts val="1200"/>
              </a:spcBef>
              <a:spcAft>
                <a:spcPts val="0"/>
              </a:spcAft>
              <a:buSzPts val="1946"/>
              <a:buNone/>
            </a:pPr>
            <a:r>
              <a:rPr lang="en" strike="sngStrike"/>
              <a:t>Confirm any adults and youth not continuing</a:t>
            </a:r>
            <a:endParaRPr strike="sngStrike"/>
          </a:p>
          <a:p>
            <a:pPr indent="0" lvl="0" marL="0" rtl="0" algn="l">
              <a:lnSpc>
                <a:spcPct val="115000"/>
              </a:lnSpc>
              <a:spcBef>
                <a:spcPts val="1200"/>
              </a:spcBef>
              <a:spcAft>
                <a:spcPts val="0"/>
              </a:spcAft>
              <a:buSzPts val="1946"/>
              <a:buNone/>
            </a:pPr>
            <a:r>
              <a:rPr lang="en"/>
              <a:t>Confirm any adult leader position changes (better during summer)</a:t>
            </a:r>
            <a:endParaRPr/>
          </a:p>
          <a:p>
            <a:pPr indent="0" lvl="0" marL="0" rtl="0" algn="l">
              <a:lnSpc>
                <a:spcPct val="115000"/>
              </a:lnSpc>
              <a:spcBef>
                <a:spcPts val="1200"/>
              </a:spcBef>
              <a:spcAft>
                <a:spcPts val="1200"/>
              </a:spcAft>
              <a:buSzPts val="1946"/>
              <a:buNone/>
            </a:pPr>
            <a:r>
              <a:rPr lang="en" u="sng"/>
              <a:t>Submit all new membership applications as members join </a:t>
            </a:r>
            <a:r>
              <a:rPr lang="en" u="sng">
                <a:solidFill>
                  <a:schemeClr val="hlink"/>
                </a:solidFill>
                <a:hlinkClick r:id="rId3"/>
              </a:rPr>
              <a:t>pamela.sugrue@scouting.org</a:t>
            </a:r>
            <a:r>
              <a:rPr lang="en"/>
              <a:t> </a:t>
            </a:r>
            <a:endParaRPr/>
          </a:p>
        </p:txBody>
      </p:sp>
      <p:pic>
        <p:nvPicPr>
          <p:cNvPr id="210" name="Google Shape;210;p18"/>
          <p:cNvPicPr preferRelativeResize="0"/>
          <p:nvPr/>
        </p:nvPicPr>
        <p:blipFill rotWithShape="1">
          <a:blip r:embed="rId4">
            <a:alphaModFix/>
          </a:blip>
          <a:srcRect b="-720" l="0" r="0" t="-720"/>
          <a:stretch/>
        </p:blipFill>
        <p:spPr>
          <a:xfrm>
            <a:off x="158875" y="3500099"/>
            <a:ext cx="1290699" cy="148492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9"/>
          <p:cNvSpPr txBox="1"/>
          <p:nvPr>
            <p:ph type="title"/>
          </p:nvPr>
        </p:nvSpPr>
        <p:spPr>
          <a:xfrm>
            <a:off x="265500" y="929275"/>
            <a:ext cx="4045200" cy="17862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200"/>
              <a:buNone/>
            </a:pPr>
            <a:r>
              <a:rPr lang="en"/>
              <a:t>Collect Dues</a:t>
            </a:r>
            <a:endParaRPr/>
          </a:p>
        </p:txBody>
      </p:sp>
      <p:pic>
        <p:nvPicPr>
          <p:cNvPr id="216" name="Google Shape;216;p19"/>
          <p:cNvPicPr preferRelativeResize="0"/>
          <p:nvPr/>
        </p:nvPicPr>
        <p:blipFill rotWithShape="1">
          <a:blip r:embed="rId3">
            <a:alphaModFix/>
          </a:blip>
          <a:srcRect b="0" l="0" r="0" t="0"/>
          <a:stretch/>
        </p:blipFill>
        <p:spPr>
          <a:xfrm>
            <a:off x="5029750" y="1596975"/>
            <a:ext cx="3852376" cy="2568250"/>
          </a:xfrm>
          <a:prstGeom prst="rect">
            <a:avLst/>
          </a:prstGeom>
          <a:noFill/>
          <a:ln>
            <a:noFill/>
          </a:ln>
        </p:spPr>
      </p:pic>
      <p:sp>
        <p:nvSpPr>
          <p:cNvPr id="217" name="Google Shape;217;p19"/>
          <p:cNvSpPr txBox="1"/>
          <p:nvPr>
            <p:ph idx="2" type="body"/>
          </p:nvPr>
        </p:nvSpPr>
        <p:spPr>
          <a:xfrm>
            <a:off x="4939500" y="724200"/>
            <a:ext cx="3837000" cy="929100"/>
          </a:xfrm>
          <a:prstGeom prst="rect">
            <a:avLst/>
          </a:prstGeom>
          <a:noFill/>
          <a:ln>
            <a:noFill/>
          </a:ln>
        </p:spPr>
        <p:txBody>
          <a:bodyPr anchorCtr="0" anchor="ctr" bIns="91425" lIns="91425" spcFirstLastPara="1" rIns="91425" wrap="square" tIns="91425">
            <a:normAutofit/>
          </a:bodyPr>
          <a:lstStyle/>
          <a:p>
            <a:pPr indent="0" lvl="0" marL="0" rtl="0" algn="l">
              <a:lnSpc>
                <a:spcPct val="115000"/>
              </a:lnSpc>
              <a:spcBef>
                <a:spcPts val="0"/>
              </a:spcBef>
              <a:spcAft>
                <a:spcPts val="1200"/>
              </a:spcAft>
              <a:buSzPts val="1800"/>
              <a:buNone/>
            </a:pPr>
            <a:r>
              <a:rPr lang="en"/>
              <a:t>Any hardship cases, please contact us</a:t>
            </a:r>
            <a:endParaRPr/>
          </a:p>
        </p:txBody>
      </p:sp>
      <p:pic>
        <p:nvPicPr>
          <p:cNvPr id="218" name="Google Shape;218;p19"/>
          <p:cNvPicPr preferRelativeResize="0"/>
          <p:nvPr/>
        </p:nvPicPr>
        <p:blipFill rotWithShape="1">
          <a:blip r:embed="rId4">
            <a:alphaModFix/>
          </a:blip>
          <a:srcRect b="-720" l="0" r="0" t="-720"/>
          <a:stretch/>
        </p:blipFill>
        <p:spPr>
          <a:xfrm>
            <a:off x="158875" y="3500099"/>
            <a:ext cx="1290699" cy="148492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0"/>
          <p:cNvSpPr txBox="1"/>
          <p:nvPr>
            <p:ph type="title"/>
          </p:nvPr>
        </p:nvSpPr>
        <p:spPr>
          <a:xfrm>
            <a:off x="265500" y="929275"/>
            <a:ext cx="4045200" cy="17862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200"/>
              <a:buNone/>
            </a:pPr>
            <a:r>
              <a:rPr lang="en"/>
              <a:t>Complete YPT in 2024</a:t>
            </a:r>
            <a:endParaRPr/>
          </a:p>
        </p:txBody>
      </p:sp>
      <p:sp>
        <p:nvSpPr>
          <p:cNvPr id="224" name="Google Shape;224;p2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p>
            <a:pPr indent="0" lvl="0" marL="0" rtl="0" algn="l">
              <a:lnSpc>
                <a:spcPct val="115000"/>
              </a:lnSpc>
              <a:spcBef>
                <a:spcPts val="0"/>
              </a:spcBef>
              <a:spcAft>
                <a:spcPts val="0"/>
              </a:spcAft>
              <a:buSzPts val="1800"/>
              <a:buNone/>
            </a:pPr>
            <a:r>
              <a:rPr lang="en"/>
              <a:t>Adult members whose YPT expires in 2025 will NOT be registered</a:t>
            </a:r>
            <a:endParaRPr/>
          </a:p>
        </p:txBody>
      </p:sp>
      <p:pic>
        <p:nvPicPr>
          <p:cNvPr id="225" name="Google Shape;225;p20"/>
          <p:cNvPicPr preferRelativeResize="0"/>
          <p:nvPr/>
        </p:nvPicPr>
        <p:blipFill rotWithShape="1">
          <a:blip r:embed="rId3">
            <a:alphaModFix/>
          </a:blip>
          <a:srcRect b="-720" l="0" r="0" t="-720"/>
          <a:stretch/>
        </p:blipFill>
        <p:spPr>
          <a:xfrm>
            <a:off x="158875" y="3500099"/>
            <a:ext cx="1290699" cy="148492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1"/>
          <p:cNvSpPr txBox="1"/>
          <p:nvPr>
            <p:ph type="title"/>
          </p:nvPr>
        </p:nvSpPr>
        <p:spPr>
          <a:xfrm>
            <a:off x="265500" y="929275"/>
            <a:ext cx="4045200" cy="22317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200"/>
              <a:buNone/>
            </a:pPr>
            <a:r>
              <a:rPr lang="en"/>
              <a:t>Ensure all adult leaders complete position</a:t>
            </a:r>
            <a:endParaRPr/>
          </a:p>
          <a:p>
            <a:pPr indent="0" lvl="0" marL="0" rtl="0" algn="ctr">
              <a:lnSpc>
                <a:spcPct val="100000"/>
              </a:lnSpc>
              <a:spcBef>
                <a:spcPts val="0"/>
              </a:spcBef>
              <a:spcAft>
                <a:spcPts val="0"/>
              </a:spcAft>
              <a:buSzPts val="4200"/>
              <a:buNone/>
            </a:pPr>
            <a:r>
              <a:rPr lang="en"/>
              <a:t>specific training</a:t>
            </a:r>
            <a:endParaRPr/>
          </a:p>
        </p:txBody>
      </p:sp>
      <p:sp>
        <p:nvSpPr>
          <p:cNvPr id="231" name="Google Shape;231;p2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lnSpcReduction="20000"/>
          </a:bodyPr>
          <a:lstStyle/>
          <a:p>
            <a:pPr indent="0" lvl="0" marL="0" rtl="0" algn="l">
              <a:lnSpc>
                <a:spcPct val="115000"/>
              </a:lnSpc>
              <a:spcBef>
                <a:spcPts val="0"/>
              </a:spcBef>
              <a:spcAft>
                <a:spcPts val="0"/>
              </a:spcAft>
              <a:buSzPts val="1800"/>
              <a:buNone/>
            </a:pPr>
            <a:r>
              <a:rPr lang="en"/>
              <a:t>Training records available in </a:t>
            </a:r>
            <a:r>
              <a:rPr lang="en" u="sng">
                <a:solidFill>
                  <a:schemeClr val="hlink"/>
                </a:solidFill>
                <a:hlinkClick r:id="rId3"/>
              </a:rPr>
              <a:t>my.scouting.org</a:t>
            </a:r>
            <a:endParaRPr/>
          </a:p>
          <a:p>
            <a:pPr indent="0" lvl="0" marL="0" rtl="0" algn="l">
              <a:lnSpc>
                <a:spcPct val="115000"/>
              </a:lnSpc>
              <a:spcBef>
                <a:spcPts val="1200"/>
              </a:spcBef>
              <a:spcAft>
                <a:spcPts val="0"/>
              </a:spcAft>
              <a:buSzPts val="1800"/>
              <a:buNone/>
            </a:pPr>
            <a:r>
              <a:rPr lang="en" u="sng"/>
              <a:t>All registered leaders required to complete training for their positions</a:t>
            </a:r>
            <a:endParaRPr u="sng"/>
          </a:p>
          <a:p>
            <a:pPr indent="0" lvl="0" marL="0" rtl="0" algn="l">
              <a:lnSpc>
                <a:spcPct val="115000"/>
              </a:lnSpc>
              <a:spcBef>
                <a:spcPts val="1200"/>
              </a:spcBef>
              <a:spcAft>
                <a:spcPts val="0"/>
              </a:spcAft>
              <a:buSzPts val="1800"/>
              <a:buNone/>
            </a:pPr>
            <a:r>
              <a:rPr lang="en"/>
              <a:t>Hazardous weather training required for all direct contact leaders</a:t>
            </a:r>
            <a:endParaRPr/>
          </a:p>
          <a:p>
            <a:pPr indent="0" lvl="0" marL="0" rtl="0" algn="l">
              <a:lnSpc>
                <a:spcPct val="115000"/>
              </a:lnSpc>
              <a:spcBef>
                <a:spcPts val="1200"/>
              </a:spcBef>
              <a:spcAft>
                <a:spcPts val="1200"/>
              </a:spcAft>
              <a:buSzPts val="1800"/>
              <a:buNone/>
            </a:pPr>
            <a:r>
              <a:rPr lang="en"/>
              <a:t>Minimum leaders to renew:    COR, CC, SM or CM, 2 Committee Members, 1 Den Leader if a pack</a:t>
            </a:r>
            <a:endParaRPr/>
          </a:p>
        </p:txBody>
      </p:sp>
      <p:pic>
        <p:nvPicPr>
          <p:cNvPr id="232" name="Google Shape;232;p21"/>
          <p:cNvPicPr preferRelativeResize="0"/>
          <p:nvPr/>
        </p:nvPicPr>
        <p:blipFill rotWithShape="1">
          <a:blip r:embed="rId4">
            <a:alphaModFix/>
          </a:blip>
          <a:srcRect b="-720" l="0" r="0" t="-720"/>
          <a:stretch/>
        </p:blipFill>
        <p:spPr>
          <a:xfrm>
            <a:off x="158875" y="3500099"/>
            <a:ext cx="1290699" cy="148492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3"/>
          <p:cNvSpPr txBox="1"/>
          <p:nvPr>
            <p:ph type="title"/>
          </p:nvPr>
        </p:nvSpPr>
        <p:spPr>
          <a:xfrm>
            <a:off x="265500" y="929275"/>
            <a:ext cx="4045200" cy="21477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200"/>
              <a:buNone/>
            </a:pPr>
            <a:r>
              <a:rPr lang="en"/>
              <a:t>Meet with Unit Commissioner to complete JTE</a:t>
            </a:r>
            <a:endParaRPr/>
          </a:p>
        </p:txBody>
      </p:sp>
      <p:sp>
        <p:nvSpPr>
          <p:cNvPr id="238" name="Google Shape;238;p23"/>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p>
            <a:pPr indent="0" lvl="0" marL="0" rtl="0" algn="l">
              <a:lnSpc>
                <a:spcPct val="115000"/>
              </a:lnSpc>
              <a:spcBef>
                <a:spcPts val="0"/>
              </a:spcBef>
              <a:spcAft>
                <a:spcPts val="0"/>
              </a:spcAft>
              <a:buSzPts val="1800"/>
              <a:buNone/>
            </a:pPr>
            <a:r>
              <a:rPr lang="en"/>
              <a:t>Scorecards available at </a:t>
            </a:r>
            <a:r>
              <a:rPr lang="en" u="sng">
                <a:solidFill>
                  <a:schemeClr val="hlink"/>
                </a:solidFill>
                <a:hlinkClick r:id="rId3"/>
              </a:rPr>
              <a:t>https://www.scouting.org/awards/journey-to-excellence/</a:t>
            </a:r>
            <a:r>
              <a:rPr lang="en"/>
              <a:t> </a:t>
            </a:r>
            <a:endParaRPr/>
          </a:p>
          <a:p>
            <a:pPr indent="0" lvl="0" marL="0" rtl="0" algn="l">
              <a:lnSpc>
                <a:spcPct val="115000"/>
              </a:lnSpc>
              <a:spcBef>
                <a:spcPts val="1200"/>
              </a:spcBef>
              <a:spcAft>
                <a:spcPts val="0"/>
              </a:spcAft>
              <a:buSzPts val="1800"/>
              <a:buNone/>
            </a:pPr>
            <a:r>
              <a:rPr lang="en"/>
              <a:t>Hold Key 3 (COR, CC, SM or CM) Meeting with Unit Commissioner to discuss progress toward goals and reflect on improvements</a:t>
            </a:r>
            <a:endParaRPr/>
          </a:p>
          <a:p>
            <a:pPr indent="0" lvl="0" marL="0" rtl="0" algn="l">
              <a:lnSpc>
                <a:spcPct val="115000"/>
              </a:lnSpc>
              <a:spcBef>
                <a:spcPts val="1200"/>
              </a:spcBef>
              <a:spcAft>
                <a:spcPts val="1200"/>
              </a:spcAft>
              <a:buSzPts val="1800"/>
              <a:buNone/>
            </a:pPr>
            <a:r>
              <a:t/>
            </a:r>
            <a:endParaRPr/>
          </a:p>
        </p:txBody>
      </p:sp>
      <p:pic>
        <p:nvPicPr>
          <p:cNvPr id="239" name="Google Shape;239;p23"/>
          <p:cNvPicPr preferRelativeResize="0"/>
          <p:nvPr/>
        </p:nvPicPr>
        <p:blipFill rotWithShape="1">
          <a:blip r:embed="rId4">
            <a:alphaModFix/>
          </a:blip>
          <a:srcRect b="-720" l="0" r="0" t="-720"/>
          <a:stretch/>
        </p:blipFill>
        <p:spPr>
          <a:xfrm>
            <a:off x="158875" y="3500099"/>
            <a:ext cx="1290699" cy="148492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4"/>
          <p:cNvSpPr txBox="1"/>
          <p:nvPr>
            <p:ph type="title"/>
          </p:nvPr>
        </p:nvSpPr>
        <p:spPr>
          <a:xfrm>
            <a:off x="265500" y="929275"/>
            <a:ext cx="4045200" cy="17862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200"/>
              <a:buNone/>
            </a:pPr>
            <a:r>
              <a:rPr lang="en"/>
              <a:t>Complete Online</a:t>
            </a:r>
            <a:endParaRPr/>
          </a:p>
          <a:p>
            <a:pPr indent="0" lvl="0" marL="0" rtl="0" algn="ctr">
              <a:lnSpc>
                <a:spcPct val="100000"/>
              </a:lnSpc>
              <a:spcBef>
                <a:spcPts val="0"/>
              </a:spcBef>
              <a:spcAft>
                <a:spcPts val="0"/>
              </a:spcAft>
              <a:buSzPts val="4200"/>
              <a:buNone/>
            </a:pPr>
            <a:r>
              <a:rPr lang="en"/>
              <a:t>Unit Renewal</a:t>
            </a:r>
            <a:endParaRPr/>
          </a:p>
        </p:txBody>
      </p:sp>
      <p:sp>
        <p:nvSpPr>
          <p:cNvPr id="245" name="Google Shape;245;p2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fontScale="85000"/>
          </a:bodyPr>
          <a:lstStyle/>
          <a:p>
            <a:pPr indent="0" lvl="0" marL="0" rtl="0" algn="l">
              <a:lnSpc>
                <a:spcPct val="115000"/>
              </a:lnSpc>
              <a:spcBef>
                <a:spcPts val="1200"/>
              </a:spcBef>
              <a:spcAft>
                <a:spcPts val="0"/>
              </a:spcAft>
              <a:buClr>
                <a:schemeClr val="dk1"/>
              </a:buClr>
              <a:buSzPct val="61111"/>
              <a:buFont typeface="Arial"/>
              <a:buNone/>
            </a:pPr>
            <a:r>
              <a:rPr lang="en"/>
              <a:t>Key 3 selects “Unit Renewal” on unit dash in my.scouting.org</a:t>
            </a:r>
            <a:endParaRPr/>
          </a:p>
          <a:p>
            <a:pPr indent="0" lvl="0" marL="0" rtl="0" algn="l">
              <a:lnSpc>
                <a:spcPct val="115000"/>
              </a:lnSpc>
              <a:spcBef>
                <a:spcPts val="1200"/>
              </a:spcBef>
              <a:spcAft>
                <a:spcPts val="0"/>
              </a:spcAft>
              <a:buClr>
                <a:schemeClr val="dk1"/>
              </a:buClr>
              <a:buSzPct val="61111"/>
              <a:buFont typeface="Arial"/>
              <a:buNone/>
            </a:pPr>
            <a:r>
              <a:rPr lang="en"/>
              <a:t>Validation</a:t>
            </a:r>
            <a:endParaRPr/>
          </a:p>
          <a:p>
            <a:pPr indent="-325755" lvl="0" marL="457200" rtl="0" algn="l">
              <a:lnSpc>
                <a:spcPct val="115000"/>
              </a:lnSpc>
              <a:spcBef>
                <a:spcPts val="1200"/>
              </a:spcBef>
              <a:spcAft>
                <a:spcPts val="0"/>
              </a:spcAft>
              <a:buSzPct val="100000"/>
              <a:buChar char="●"/>
            </a:pPr>
            <a:r>
              <a:rPr lang="en"/>
              <a:t>Unit does not have required number of leadership positions</a:t>
            </a:r>
            <a:endParaRPr/>
          </a:p>
          <a:p>
            <a:pPr indent="-325755" lvl="0" marL="457200" rtl="0" algn="l">
              <a:lnSpc>
                <a:spcPct val="115000"/>
              </a:lnSpc>
              <a:spcBef>
                <a:spcPts val="0"/>
              </a:spcBef>
              <a:spcAft>
                <a:spcPts val="0"/>
              </a:spcAft>
              <a:buSzPct val="100000"/>
              <a:buChar char="●"/>
            </a:pPr>
            <a:r>
              <a:rPr lang="en"/>
              <a:t>Leaders do not have current YPT</a:t>
            </a:r>
            <a:endParaRPr/>
          </a:p>
          <a:p>
            <a:pPr indent="-325755" lvl="0" marL="457200" rtl="0" algn="l">
              <a:lnSpc>
                <a:spcPct val="115000"/>
              </a:lnSpc>
              <a:spcBef>
                <a:spcPts val="0"/>
              </a:spcBef>
              <a:spcAft>
                <a:spcPts val="0"/>
              </a:spcAft>
              <a:buSzPct val="100000"/>
              <a:buChar char="●"/>
            </a:pPr>
            <a:r>
              <a:rPr lang="en"/>
              <a:t>Leaders are less than 18 years old</a:t>
            </a:r>
            <a:endParaRPr/>
          </a:p>
          <a:p>
            <a:pPr indent="-325755" lvl="0" marL="457200" rtl="0" algn="l">
              <a:lnSpc>
                <a:spcPct val="115000"/>
              </a:lnSpc>
              <a:spcBef>
                <a:spcPts val="0"/>
              </a:spcBef>
              <a:spcAft>
                <a:spcPts val="0"/>
              </a:spcAft>
              <a:buSzPct val="100000"/>
              <a:buChar char="●"/>
            </a:pPr>
            <a:r>
              <a:rPr lang="en"/>
              <a:t>Leaders do not have completed CBC Authorizations</a:t>
            </a:r>
            <a:endParaRPr/>
          </a:p>
          <a:p>
            <a:pPr indent="-325755" lvl="0" marL="457200" rtl="0" algn="l">
              <a:lnSpc>
                <a:spcPct val="115000"/>
              </a:lnSpc>
              <a:spcBef>
                <a:spcPts val="0"/>
              </a:spcBef>
              <a:spcAft>
                <a:spcPts val="0"/>
              </a:spcAft>
              <a:buSzPct val="100000"/>
              <a:buChar char="●"/>
            </a:pPr>
            <a:r>
              <a:rPr lang="en"/>
              <a:t>Adults do not have SSN</a:t>
            </a:r>
            <a:endParaRPr/>
          </a:p>
          <a:p>
            <a:pPr indent="0" lvl="0" marL="0" rtl="0" algn="l">
              <a:lnSpc>
                <a:spcPct val="115000"/>
              </a:lnSpc>
              <a:spcBef>
                <a:spcPts val="1200"/>
              </a:spcBef>
              <a:spcAft>
                <a:spcPts val="0"/>
              </a:spcAft>
              <a:buClr>
                <a:schemeClr val="dk1"/>
              </a:buClr>
              <a:buSzPct val="61111"/>
              <a:buFont typeface="Arial"/>
              <a:buNone/>
            </a:pPr>
            <a:r>
              <a:rPr lang="en"/>
              <a:t>Digitally sign, Pay</a:t>
            </a:r>
            <a:endParaRPr b="1"/>
          </a:p>
        </p:txBody>
      </p:sp>
      <p:pic>
        <p:nvPicPr>
          <p:cNvPr id="246" name="Google Shape;246;p24"/>
          <p:cNvPicPr preferRelativeResize="0"/>
          <p:nvPr/>
        </p:nvPicPr>
        <p:blipFill rotWithShape="1">
          <a:blip r:embed="rId3">
            <a:alphaModFix/>
          </a:blip>
          <a:srcRect b="-720" l="0" r="0" t="-720"/>
          <a:stretch/>
        </p:blipFill>
        <p:spPr>
          <a:xfrm>
            <a:off x="158875" y="3500099"/>
            <a:ext cx="1290699" cy="148492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3144b3a4613_0_6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Click on Unit Renewal</a:t>
            </a:r>
            <a:endParaRPr/>
          </a:p>
        </p:txBody>
      </p:sp>
      <p:pic>
        <p:nvPicPr>
          <p:cNvPr descr="A screenshot of a computer&#10;&#10;Description automatically generated" id="252" name="Google Shape;252;g3144b3a4613_0_64"/>
          <p:cNvPicPr preferRelativeResize="0"/>
          <p:nvPr/>
        </p:nvPicPr>
        <p:blipFill>
          <a:blip r:embed="rId3">
            <a:alphaModFix/>
          </a:blip>
          <a:stretch>
            <a:fillRect/>
          </a:stretch>
        </p:blipFill>
        <p:spPr>
          <a:xfrm>
            <a:off x="2214563" y="1206275"/>
            <a:ext cx="4714875" cy="3810000"/>
          </a:xfrm>
          <a:prstGeom prst="rect">
            <a:avLst/>
          </a:prstGeom>
          <a:noFill/>
          <a:ln>
            <a:noFill/>
          </a:ln>
        </p:spPr>
      </p:pic>
      <p:cxnSp>
        <p:nvCxnSpPr>
          <p:cNvPr id="253" name="Google Shape;253;g3144b3a4613_0_64"/>
          <p:cNvCxnSpPr/>
          <p:nvPr/>
        </p:nvCxnSpPr>
        <p:spPr>
          <a:xfrm flipH="1" rot="10800000">
            <a:off x="1716450" y="3072575"/>
            <a:ext cx="479400" cy="842700"/>
          </a:xfrm>
          <a:prstGeom prst="straightConnector1">
            <a:avLst/>
          </a:prstGeom>
          <a:noFill/>
          <a:ln cap="flat" cmpd="sng" w="38100">
            <a:solidFill>
              <a:srgbClr val="CC0000"/>
            </a:solidFill>
            <a:prstDash val="solid"/>
            <a:round/>
            <a:headEnd len="med" w="med" type="none"/>
            <a:tailEnd len="med" w="med" type="stealth"/>
          </a:ln>
        </p:spPr>
      </p:cxnSp>
      <p:sp>
        <p:nvSpPr>
          <p:cNvPr id="254" name="Google Shape;254;g3144b3a4613_0_64"/>
          <p:cNvSpPr txBox="1"/>
          <p:nvPr/>
        </p:nvSpPr>
        <p:spPr>
          <a:xfrm>
            <a:off x="598625" y="3915275"/>
            <a:ext cx="1887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CC0000"/>
                </a:solidFill>
                <a:latin typeface="Open Sans"/>
                <a:ea typeface="Open Sans"/>
                <a:cs typeface="Open Sans"/>
                <a:sym typeface="Open Sans"/>
              </a:rPr>
              <a:t>Unit </a:t>
            </a:r>
            <a:r>
              <a:rPr lang="en" sz="1800">
                <a:solidFill>
                  <a:srgbClr val="CC0000"/>
                </a:solidFill>
                <a:latin typeface="Open Sans"/>
                <a:ea typeface="Open Sans"/>
                <a:cs typeface="Open Sans"/>
                <a:sym typeface="Open Sans"/>
              </a:rPr>
              <a:t>Renewal</a:t>
            </a:r>
            <a:endParaRPr sz="1800">
              <a:solidFill>
                <a:srgbClr val="CC0000"/>
              </a:solidFill>
              <a:latin typeface="Open Sans"/>
              <a:ea typeface="Open Sans"/>
              <a:cs typeface="Open Sans"/>
              <a:sym typeface="Open Sans"/>
            </a:endParaRPr>
          </a:p>
          <a:p>
            <a:pPr indent="0" lvl="0" marL="0" rtl="0" algn="l">
              <a:spcBef>
                <a:spcPts val="0"/>
              </a:spcBef>
              <a:spcAft>
                <a:spcPts val="0"/>
              </a:spcAft>
              <a:buNone/>
            </a:pPr>
            <a:r>
              <a:rPr lang="en" sz="1800">
                <a:solidFill>
                  <a:srgbClr val="CC0000"/>
                </a:solidFill>
                <a:latin typeface="Open Sans"/>
                <a:ea typeface="Open Sans"/>
                <a:cs typeface="Open Sans"/>
                <a:sym typeface="Open Sans"/>
              </a:rPr>
              <a:t>Button</a:t>
            </a:r>
            <a:endParaRPr sz="1800">
              <a:solidFill>
                <a:srgbClr val="CC0000"/>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3144b3a4613_0_7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Validation</a:t>
            </a:r>
            <a:endParaRPr/>
          </a:p>
        </p:txBody>
      </p:sp>
      <p:pic>
        <p:nvPicPr>
          <p:cNvPr id="260" name="Google Shape;260;g3144b3a4613_0_71"/>
          <p:cNvPicPr preferRelativeResize="0"/>
          <p:nvPr/>
        </p:nvPicPr>
        <p:blipFill>
          <a:blip r:embed="rId3">
            <a:alphaModFix/>
          </a:blip>
          <a:stretch>
            <a:fillRect/>
          </a:stretch>
        </p:blipFill>
        <p:spPr>
          <a:xfrm>
            <a:off x="1351700" y="1407775"/>
            <a:ext cx="6174801" cy="3255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
              <a:t>Agenda</a:t>
            </a:r>
            <a:endParaRPr/>
          </a:p>
        </p:txBody>
      </p:sp>
      <p:sp>
        <p:nvSpPr>
          <p:cNvPr id="76" name="Google Shape;76;p3"/>
          <p:cNvSpPr txBox="1"/>
          <p:nvPr>
            <p:ph idx="1" type="body"/>
          </p:nvPr>
        </p:nvSpPr>
        <p:spPr>
          <a:xfrm>
            <a:off x="311700" y="1225225"/>
            <a:ext cx="5932800" cy="3354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lang="en" sz="1800"/>
              <a:t>Opening</a:t>
            </a:r>
            <a:endParaRPr sz="1800"/>
          </a:p>
          <a:p>
            <a:pPr indent="0" lvl="0" marL="0" rtl="0" algn="l">
              <a:lnSpc>
                <a:spcPct val="115000"/>
              </a:lnSpc>
              <a:spcBef>
                <a:spcPts val="1200"/>
              </a:spcBef>
              <a:spcAft>
                <a:spcPts val="0"/>
              </a:spcAft>
              <a:buSzPts val="1400"/>
              <a:buNone/>
            </a:pPr>
            <a:r>
              <a:rPr lang="en" sz="1800"/>
              <a:t>Announcements</a:t>
            </a:r>
            <a:endParaRPr sz="1800"/>
          </a:p>
          <a:p>
            <a:pPr indent="0" lvl="0" marL="0" rtl="0" algn="l">
              <a:lnSpc>
                <a:spcPct val="115000"/>
              </a:lnSpc>
              <a:spcBef>
                <a:spcPts val="1200"/>
              </a:spcBef>
              <a:spcAft>
                <a:spcPts val="0"/>
              </a:spcAft>
              <a:buSzPts val="1400"/>
              <a:buNone/>
            </a:pPr>
            <a:r>
              <a:rPr lang="en" sz="1800"/>
              <a:t>Fun Time</a:t>
            </a:r>
            <a:endParaRPr sz="1800"/>
          </a:p>
          <a:p>
            <a:pPr indent="0" lvl="0" marL="0" rtl="0" algn="l">
              <a:lnSpc>
                <a:spcPct val="115000"/>
              </a:lnSpc>
              <a:spcBef>
                <a:spcPts val="1200"/>
              </a:spcBef>
              <a:spcAft>
                <a:spcPts val="0"/>
              </a:spcAft>
              <a:buSzPts val="1400"/>
              <a:buNone/>
            </a:pPr>
            <a:r>
              <a:rPr lang="en" sz="1800"/>
              <a:t>Member and Unit Renewal Presentation</a:t>
            </a:r>
            <a:endParaRPr sz="1800"/>
          </a:p>
          <a:p>
            <a:pPr indent="0" lvl="0" marL="0" rtl="0" algn="l">
              <a:lnSpc>
                <a:spcPct val="115000"/>
              </a:lnSpc>
              <a:spcBef>
                <a:spcPts val="1200"/>
              </a:spcBef>
              <a:spcAft>
                <a:spcPts val="1200"/>
              </a:spcAft>
              <a:buSzPts val="1400"/>
              <a:buNone/>
            </a:pPr>
            <a:r>
              <a:rPr lang="en" sz="1800"/>
              <a:t>Q&amp;A</a:t>
            </a:r>
            <a:endParaRPr sz="1800"/>
          </a:p>
        </p:txBody>
      </p:sp>
      <p:pic>
        <p:nvPicPr>
          <p:cNvPr id="77" name="Google Shape;77;p3"/>
          <p:cNvPicPr preferRelativeResize="0"/>
          <p:nvPr/>
        </p:nvPicPr>
        <p:blipFill rotWithShape="1">
          <a:blip r:embed="rId3">
            <a:alphaModFix/>
          </a:blip>
          <a:srcRect b="-720" l="0" r="0" t="-720"/>
          <a:stretch/>
        </p:blipFill>
        <p:spPr>
          <a:xfrm>
            <a:off x="7652150" y="147649"/>
            <a:ext cx="1290699" cy="148492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3144b3a4613_0_7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Digital Signature and Payment</a:t>
            </a:r>
            <a:endParaRPr/>
          </a:p>
        </p:txBody>
      </p:sp>
      <p:pic>
        <p:nvPicPr>
          <p:cNvPr descr="A screenshot of a computer&#10;&#10;Description automatically generated" id="266" name="Google Shape;266;g3144b3a4613_0_78"/>
          <p:cNvPicPr preferRelativeResize="0"/>
          <p:nvPr/>
        </p:nvPicPr>
        <p:blipFill>
          <a:blip r:embed="rId3">
            <a:alphaModFix/>
          </a:blip>
          <a:stretch>
            <a:fillRect/>
          </a:stretch>
        </p:blipFill>
        <p:spPr>
          <a:xfrm>
            <a:off x="435713" y="2131300"/>
            <a:ext cx="8272575" cy="2149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3144b3a4613_0_8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Unit Renewal Paper for Council Payment</a:t>
            </a:r>
            <a:endParaRPr/>
          </a:p>
        </p:txBody>
      </p:sp>
      <p:pic>
        <p:nvPicPr>
          <p:cNvPr descr="A screenshot of a computer" id="272" name="Google Shape;272;g3144b3a4613_0_85"/>
          <p:cNvPicPr preferRelativeResize="0"/>
          <p:nvPr/>
        </p:nvPicPr>
        <p:blipFill>
          <a:blip r:embed="rId3">
            <a:alphaModFix/>
          </a:blip>
          <a:stretch>
            <a:fillRect/>
          </a:stretch>
        </p:blipFill>
        <p:spPr>
          <a:xfrm>
            <a:off x="1874775" y="1147225"/>
            <a:ext cx="4943475" cy="3619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26"/>
          <p:cNvPicPr preferRelativeResize="0"/>
          <p:nvPr/>
        </p:nvPicPr>
        <p:blipFill rotWithShape="1">
          <a:blip r:embed="rId3">
            <a:alphaModFix/>
          </a:blip>
          <a:srcRect b="0" l="169" r="179" t="0"/>
          <a:stretch/>
        </p:blipFill>
        <p:spPr>
          <a:xfrm>
            <a:off x="0" y="0"/>
            <a:ext cx="9144003" cy="5143499"/>
          </a:xfrm>
          <a:prstGeom prst="rect">
            <a:avLst/>
          </a:prstGeom>
          <a:noFill/>
          <a:ln>
            <a:noFill/>
          </a:ln>
        </p:spPr>
      </p:pic>
      <p:sp>
        <p:nvSpPr>
          <p:cNvPr id="278" name="Google Shape;278;p26"/>
          <p:cNvSpPr txBox="1"/>
          <p:nvPr>
            <p:ph type="title"/>
          </p:nvPr>
        </p:nvSpPr>
        <p:spPr>
          <a:xfrm>
            <a:off x="7196975" y="1429600"/>
            <a:ext cx="1920300" cy="12462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solidFill>
                  <a:schemeClr val="lt1"/>
                </a:solidFill>
              </a:rPr>
              <a:t>All done</a:t>
            </a:r>
            <a:endParaRPr>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27"/>
          <p:cNvPicPr preferRelativeResize="0"/>
          <p:nvPr/>
        </p:nvPicPr>
        <p:blipFill rotWithShape="1">
          <a:blip r:embed="rId3">
            <a:alphaModFix/>
          </a:blip>
          <a:srcRect b="12495" l="0" r="0" t="12502"/>
          <a:stretch/>
        </p:blipFill>
        <p:spPr>
          <a:xfrm>
            <a:off x="0" y="0"/>
            <a:ext cx="9144003" cy="514349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8"/>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
              <a:t>Trivia Answer</a:t>
            </a:r>
            <a:endParaRPr/>
          </a:p>
        </p:txBody>
      </p:sp>
      <p:sp>
        <p:nvSpPr>
          <p:cNvPr id="289" name="Google Shape;289;p28"/>
          <p:cNvSpPr txBox="1"/>
          <p:nvPr>
            <p:ph idx="1" type="body"/>
          </p:nvPr>
        </p:nvSpPr>
        <p:spPr>
          <a:xfrm>
            <a:off x="311700" y="1225225"/>
            <a:ext cx="7294800" cy="3646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lang="en" sz="1800"/>
              <a:t>Scouts BSA - Why do Scouts BSA scouts shake with their left hand?</a:t>
            </a:r>
            <a:endParaRPr sz="1800"/>
          </a:p>
          <a:p>
            <a:pPr indent="0" lvl="0" marL="0" rtl="0" algn="l">
              <a:lnSpc>
                <a:spcPct val="115000"/>
              </a:lnSpc>
              <a:spcBef>
                <a:spcPts val="1200"/>
              </a:spcBef>
              <a:spcAft>
                <a:spcPts val="0"/>
              </a:spcAft>
              <a:buSzPts val="1400"/>
              <a:buNone/>
            </a:pPr>
            <a:r>
              <a:rPr i="1" lang="en" sz="1800"/>
              <a:t>The left hand is closer to the heart. Or, while Lord baden-powell was in West Africa, he met with Ashanti chiefs who offered their left hands and said, "In our land only the bravest of the brave shake hands with the left hand, because to do so we must drop our shields and our protection." So, as Scouts we shake with the left hand to symbolize our trust for one another and to remind us to be brave.</a:t>
            </a:r>
            <a:endParaRPr i="1" sz="1800"/>
          </a:p>
        </p:txBody>
      </p:sp>
      <p:pic>
        <p:nvPicPr>
          <p:cNvPr id="290" name="Google Shape;290;p28"/>
          <p:cNvPicPr preferRelativeResize="0"/>
          <p:nvPr/>
        </p:nvPicPr>
        <p:blipFill rotWithShape="1">
          <a:blip r:embed="rId3">
            <a:alphaModFix/>
          </a:blip>
          <a:srcRect b="-720" l="0" r="0" t="-720"/>
          <a:stretch/>
        </p:blipFill>
        <p:spPr>
          <a:xfrm>
            <a:off x="7652150" y="147649"/>
            <a:ext cx="1290699" cy="148492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29"/>
          <p:cNvPicPr preferRelativeResize="0"/>
          <p:nvPr/>
        </p:nvPicPr>
        <p:blipFill rotWithShape="1">
          <a:blip r:embed="rId3">
            <a:alphaModFix/>
          </a:blip>
          <a:srcRect b="7286" l="0" r="0" t="7286"/>
          <a:stretch/>
        </p:blipFill>
        <p:spPr>
          <a:xfrm>
            <a:off x="-30675" y="0"/>
            <a:ext cx="9174676" cy="5143501"/>
          </a:xfrm>
          <a:prstGeom prst="rect">
            <a:avLst/>
          </a:prstGeom>
          <a:noFill/>
          <a:ln>
            <a:noFill/>
          </a:ln>
        </p:spPr>
      </p:pic>
      <p:sp>
        <p:nvSpPr>
          <p:cNvPr id="296" name="Google Shape;296;p29"/>
          <p:cNvSpPr txBox="1"/>
          <p:nvPr>
            <p:ph type="title"/>
          </p:nvPr>
        </p:nvSpPr>
        <p:spPr>
          <a:xfrm>
            <a:off x="490250" y="-121350"/>
            <a:ext cx="4439100" cy="14100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1000"/>
              </a:spcAft>
              <a:buSzPts val="4800"/>
              <a:buNone/>
            </a:pPr>
            <a:r>
              <a:rPr b="1" lang="en">
                <a:solidFill>
                  <a:schemeClr val="lt1"/>
                </a:solidFill>
              </a:rPr>
              <a:t>Mission Moment</a:t>
            </a:r>
            <a:endParaRPr>
              <a:solidFill>
                <a:schemeClr val="lt1"/>
              </a:solidFill>
            </a:endParaRPr>
          </a:p>
        </p:txBody>
      </p:sp>
      <p:grpSp>
        <p:nvGrpSpPr>
          <p:cNvPr id="297" name="Google Shape;297;p29"/>
          <p:cNvGrpSpPr/>
          <p:nvPr/>
        </p:nvGrpSpPr>
        <p:grpSpPr>
          <a:xfrm>
            <a:off x="5212394" y="864520"/>
            <a:ext cx="3307407" cy="3307407"/>
            <a:chOff x="5212394" y="864520"/>
            <a:chExt cx="3307407" cy="3307407"/>
          </a:xfrm>
        </p:grpSpPr>
        <p:sp>
          <p:nvSpPr>
            <p:cNvPr id="298" name="Google Shape;298;p29"/>
            <p:cNvSpPr/>
            <p:nvPr/>
          </p:nvSpPr>
          <p:spPr>
            <a:xfrm>
              <a:off x="5212394" y="864520"/>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9"/>
            <p:cNvSpPr/>
            <p:nvPr/>
          </p:nvSpPr>
          <p:spPr>
            <a:xfrm>
              <a:off x="5549484" y="864520"/>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29"/>
            <p:cNvSpPr/>
            <p:nvPr/>
          </p:nvSpPr>
          <p:spPr>
            <a:xfrm>
              <a:off x="5886575" y="864520"/>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29"/>
            <p:cNvSpPr/>
            <p:nvPr/>
          </p:nvSpPr>
          <p:spPr>
            <a:xfrm>
              <a:off x="6223663" y="864520"/>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29"/>
            <p:cNvSpPr/>
            <p:nvPr/>
          </p:nvSpPr>
          <p:spPr>
            <a:xfrm>
              <a:off x="6560753" y="864520"/>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29"/>
            <p:cNvSpPr/>
            <p:nvPr/>
          </p:nvSpPr>
          <p:spPr>
            <a:xfrm>
              <a:off x="6897844" y="864520"/>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29"/>
            <p:cNvSpPr/>
            <p:nvPr/>
          </p:nvSpPr>
          <p:spPr>
            <a:xfrm>
              <a:off x="7234932" y="864520"/>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9"/>
            <p:cNvSpPr/>
            <p:nvPr/>
          </p:nvSpPr>
          <p:spPr>
            <a:xfrm>
              <a:off x="7572023" y="864520"/>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29"/>
            <p:cNvSpPr/>
            <p:nvPr/>
          </p:nvSpPr>
          <p:spPr>
            <a:xfrm>
              <a:off x="7909113" y="864520"/>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9"/>
            <p:cNvSpPr/>
            <p:nvPr/>
          </p:nvSpPr>
          <p:spPr>
            <a:xfrm>
              <a:off x="8246201" y="864520"/>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29"/>
            <p:cNvSpPr/>
            <p:nvPr/>
          </p:nvSpPr>
          <p:spPr>
            <a:xfrm>
              <a:off x="5212394" y="120160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29"/>
            <p:cNvSpPr/>
            <p:nvPr/>
          </p:nvSpPr>
          <p:spPr>
            <a:xfrm>
              <a:off x="5549484" y="120160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29"/>
            <p:cNvSpPr/>
            <p:nvPr/>
          </p:nvSpPr>
          <p:spPr>
            <a:xfrm>
              <a:off x="5886575" y="1201621"/>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29"/>
            <p:cNvSpPr/>
            <p:nvPr/>
          </p:nvSpPr>
          <p:spPr>
            <a:xfrm>
              <a:off x="6223663" y="120160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9"/>
            <p:cNvSpPr/>
            <p:nvPr/>
          </p:nvSpPr>
          <p:spPr>
            <a:xfrm>
              <a:off x="6560753" y="120160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29"/>
            <p:cNvSpPr/>
            <p:nvPr/>
          </p:nvSpPr>
          <p:spPr>
            <a:xfrm>
              <a:off x="6897844" y="120160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29"/>
            <p:cNvSpPr/>
            <p:nvPr/>
          </p:nvSpPr>
          <p:spPr>
            <a:xfrm>
              <a:off x="7234932" y="120160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29"/>
            <p:cNvSpPr/>
            <p:nvPr/>
          </p:nvSpPr>
          <p:spPr>
            <a:xfrm>
              <a:off x="7572023" y="120160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29"/>
            <p:cNvSpPr/>
            <p:nvPr/>
          </p:nvSpPr>
          <p:spPr>
            <a:xfrm>
              <a:off x="7909113" y="120160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29"/>
            <p:cNvSpPr/>
            <p:nvPr/>
          </p:nvSpPr>
          <p:spPr>
            <a:xfrm>
              <a:off x="8246201" y="120160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29"/>
            <p:cNvSpPr/>
            <p:nvPr/>
          </p:nvSpPr>
          <p:spPr>
            <a:xfrm>
              <a:off x="5212394" y="1538700"/>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29"/>
            <p:cNvSpPr/>
            <p:nvPr/>
          </p:nvSpPr>
          <p:spPr>
            <a:xfrm>
              <a:off x="5549484" y="1538700"/>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29"/>
            <p:cNvSpPr/>
            <p:nvPr/>
          </p:nvSpPr>
          <p:spPr>
            <a:xfrm>
              <a:off x="5886575" y="1538700"/>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29"/>
            <p:cNvSpPr/>
            <p:nvPr/>
          </p:nvSpPr>
          <p:spPr>
            <a:xfrm>
              <a:off x="6223663" y="1538700"/>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29"/>
            <p:cNvSpPr/>
            <p:nvPr/>
          </p:nvSpPr>
          <p:spPr>
            <a:xfrm>
              <a:off x="6560753" y="1538700"/>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29"/>
            <p:cNvSpPr/>
            <p:nvPr/>
          </p:nvSpPr>
          <p:spPr>
            <a:xfrm>
              <a:off x="6897844" y="1538700"/>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29"/>
            <p:cNvSpPr/>
            <p:nvPr/>
          </p:nvSpPr>
          <p:spPr>
            <a:xfrm>
              <a:off x="7234932" y="1538700"/>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29"/>
            <p:cNvSpPr/>
            <p:nvPr/>
          </p:nvSpPr>
          <p:spPr>
            <a:xfrm>
              <a:off x="7572023" y="1538700"/>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29"/>
            <p:cNvSpPr/>
            <p:nvPr/>
          </p:nvSpPr>
          <p:spPr>
            <a:xfrm>
              <a:off x="7909113" y="1538700"/>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29"/>
            <p:cNvSpPr/>
            <p:nvPr/>
          </p:nvSpPr>
          <p:spPr>
            <a:xfrm>
              <a:off x="8246201" y="1538700"/>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29"/>
            <p:cNvSpPr/>
            <p:nvPr/>
          </p:nvSpPr>
          <p:spPr>
            <a:xfrm>
              <a:off x="5212394" y="187578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29"/>
            <p:cNvSpPr/>
            <p:nvPr/>
          </p:nvSpPr>
          <p:spPr>
            <a:xfrm>
              <a:off x="5549484" y="187578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29"/>
            <p:cNvSpPr/>
            <p:nvPr/>
          </p:nvSpPr>
          <p:spPr>
            <a:xfrm>
              <a:off x="5886575" y="187578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29"/>
            <p:cNvSpPr/>
            <p:nvPr/>
          </p:nvSpPr>
          <p:spPr>
            <a:xfrm>
              <a:off x="6223663" y="187578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29"/>
            <p:cNvSpPr/>
            <p:nvPr/>
          </p:nvSpPr>
          <p:spPr>
            <a:xfrm>
              <a:off x="6560753" y="187578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29"/>
            <p:cNvSpPr/>
            <p:nvPr/>
          </p:nvSpPr>
          <p:spPr>
            <a:xfrm>
              <a:off x="6897844" y="187578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29"/>
            <p:cNvSpPr/>
            <p:nvPr/>
          </p:nvSpPr>
          <p:spPr>
            <a:xfrm>
              <a:off x="7234932" y="187578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29"/>
            <p:cNvSpPr/>
            <p:nvPr/>
          </p:nvSpPr>
          <p:spPr>
            <a:xfrm>
              <a:off x="7572023" y="187578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29"/>
            <p:cNvSpPr/>
            <p:nvPr/>
          </p:nvSpPr>
          <p:spPr>
            <a:xfrm>
              <a:off x="7909113" y="187578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29"/>
            <p:cNvSpPr/>
            <p:nvPr/>
          </p:nvSpPr>
          <p:spPr>
            <a:xfrm>
              <a:off x="8246201" y="187578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29"/>
            <p:cNvSpPr/>
            <p:nvPr/>
          </p:nvSpPr>
          <p:spPr>
            <a:xfrm>
              <a:off x="5212394" y="2212878"/>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9"/>
            <p:cNvSpPr/>
            <p:nvPr/>
          </p:nvSpPr>
          <p:spPr>
            <a:xfrm>
              <a:off x="5549484" y="2212878"/>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29"/>
            <p:cNvSpPr/>
            <p:nvPr/>
          </p:nvSpPr>
          <p:spPr>
            <a:xfrm>
              <a:off x="5886575" y="2212878"/>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29"/>
            <p:cNvSpPr/>
            <p:nvPr/>
          </p:nvSpPr>
          <p:spPr>
            <a:xfrm>
              <a:off x="6223663" y="2212878"/>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9"/>
            <p:cNvSpPr/>
            <p:nvPr/>
          </p:nvSpPr>
          <p:spPr>
            <a:xfrm>
              <a:off x="6560753" y="2212878"/>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29"/>
            <p:cNvSpPr/>
            <p:nvPr/>
          </p:nvSpPr>
          <p:spPr>
            <a:xfrm>
              <a:off x="6897844" y="2212878"/>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29"/>
            <p:cNvSpPr/>
            <p:nvPr/>
          </p:nvSpPr>
          <p:spPr>
            <a:xfrm>
              <a:off x="7234932" y="2212878"/>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29"/>
            <p:cNvSpPr/>
            <p:nvPr/>
          </p:nvSpPr>
          <p:spPr>
            <a:xfrm>
              <a:off x="7572023" y="2212878"/>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29"/>
            <p:cNvSpPr/>
            <p:nvPr/>
          </p:nvSpPr>
          <p:spPr>
            <a:xfrm>
              <a:off x="7909113" y="2212878"/>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29"/>
            <p:cNvSpPr/>
            <p:nvPr/>
          </p:nvSpPr>
          <p:spPr>
            <a:xfrm>
              <a:off x="8246201" y="2212878"/>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9"/>
            <p:cNvSpPr/>
            <p:nvPr/>
          </p:nvSpPr>
          <p:spPr>
            <a:xfrm>
              <a:off x="5212394" y="254996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29"/>
            <p:cNvSpPr/>
            <p:nvPr/>
          </p:nvSpPr>
          <p:spPr>
            <a:xfrm>
              <a:off x="5549484" y="254996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29"/>
            <p:cNvSpPr/>
            <p:nvPr/>
          </p:nvSpPr>
          <p:spPr>
            <a:xfrm>
              <a:off x="5886575" y="254996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9"/>
            <p:cNvSpPr/>
            <p:nvPr/>
          </p:nvSpPr>
          <p:spPr>
            <a:xfrm>
              <a:off x="6223663" y="254996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29"/>
            <p:cNvSpPr/>
            <p:nvPr/>
          </p:nvSpPr>
          <p:spPr>
            <a:xfrm>
              <a:off x="6560753" y="254996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29"/>
            <p:cNvSpPr/>
            <p:nvPr/>
          </p:nvSpPr>
          <p:spPr>
            <a:xfrm>
              <a:off x="6897844" y="254996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9"/>
            <p:cNvSpPr/>
            <p:nvPr/>
          </p:nvSpPr>
          <p:spPr>
            <a:xfrm>
              <a:off x="7234932" y="254996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29"/>
            <p:cNvSpPr/>
            <p:nvPr/>
          </p:nvSpPr>
          <p:spPr>
            <a:xfrm>
              <a:off x="7572023" y="254996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29"/>
            <p:cNvSpPr/>
            <p:nvPr/>
          </p:nvSpPr>
          <p:spPr>
            <a:xfrm>
              <a:off x="7909113" y="254996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29"/>
            <p:cNvSpPr/>
            <p:nvPr/>
          </p:nvSpPr>
          <p:spPr>
            <a:xfrm>
              <a:off x="8246201" y="2549969"/>
              <a:ext cx="273600" cy="273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29"/>
            <p:cNvSpPr/>
            <p:nvPr/>
          </p:nvSpPr>
          <p:spPr>
            <a:xfrm>
              <a:off x="5212394" y="2887058"/>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29"/>
            <p:cNvSpPr/>
            <p:nvPr/>
          </p:nvSpPr>
          <p:spPr>
            <a:xfrm>
              <a:off x="5549484" y="2887058"/>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29"/>
            <p:cNvSpPr/>
            <p:nvPr/>
          </p:nvSpPr>
          <p:spPr>
            <a:xfrm>
              <a:off x="5886575" y="2887058"/>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29"/>
            <p:cNvSpPr/>
            <p:nvPr/>
          </p:nvSpPr>
          <p:spPr>
            <a:xfrm>
              <a:off x="6223663" y="2887058"/>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29"/>
            <p:cNvSpPr/>
            <p:nvPr/>
          </p:nvSpPr>
          <p:spPr>
            <a:xfrm>
              <a:off x="6560753" y="2887058"/>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29"/>
            <p:cNvSpPr/>
            <p:nvPr/>
          </p:nvSpPr>
          <p:spPr>
            <a:xfrm>
              <a:off x="6897844" y="2887058"/>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29"/>
            <p:cNvSpPr/>
            <p:nvPr/>
          </p:nvSpPr>
          <p:spPr>
            <a:xfrm>
              <a:off x="7234932" y="2887058"/>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29"/>
            <p:cNvSpPr/>
            <p:nvPr/>
          </p:nvSpPr>
          <p:spPr>
            <a:xfrm>
              <a:off x="7572023" y="2887058"/>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29"/>
            <p:cNvSpPr/>
            <p:nvPr/>
          </p:nvSpPr>
          <p:spPr>
            <a:xfrm>
              <a:off x="7909113" y="2887058"/>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29"/>
            <p:cNvSpPr/>
            <p:nvPr/>
          </p:nvSpPr>
          <p:spPr>
            <a:xfrm>
              <a:off x="8246201" y="2887058"/>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29"/>
            <p:cNvSpPr/>
            <p:nvPr/>
          </p:nvSpPr>
          <p:spPr>
            <a:xfrm>
              <a:off x="5212394" y="3224147"/>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29"/>
            <p:cNvSpPr/>
            <p:nvPr/>
          </p:nvSpPr>
          <p:spPr>
            <a:xfrm>
              <a:off x="5549484" y="3224147"/>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29"/>
            <p:cNvSpPr/>
            <p:nvPr/>
          </p:nvSpPr>
          <p:spPr>
            <a:xfrm>
              <a:off x="5886575" y="3224147"/>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29"/>
            <p:cNvSpPr/>
            <p:nvPr/>
          </p:nvSpPr>
          <p:spPr>
            <a:xfrm>
              <a:off x="6223663" y="3224147"/>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29"/>
            <p:cNvSpPr/>
            <p:nvPr/>
          </p:nvSpPr>
          <p:spPr>
            <a:xfrm>
              <a:off x="6560753" y="3224147"/>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29"/>
            <p:cNvSpPr/>
            <p:nvPr/>
          </p:nvSpPr>
          <p:spPr>
            <a:xfrm>
              <a:off x="6897844" y="3224147"/>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29"/>
            <p:cNvSpPr/>
            <p:nvPr/>
          </p:nvSpPr>
          <p:spPr>
            <a:xfrm>
              <a:off x="7234932" y="3224147"/>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29"/>
            <p:cNvSpPr/>
            <p:nvPr/>
          </p:nvSpPr>
          <p:spPr>
            <a:xfrm>
              <a:off x="7572023" y="3224147"/>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29"/>
            <p:cNvSpPr/>
            <p:nvPr/>
          </p:nvSpPr>
          <p:spPr>
            <a:xfrm>
              <a:off x="7909113" y="3224147"/>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29"/>
            <p:cNvSpPr/>
            <p:nvPr/>
          </p:nvSpPr>
          <p:spPr>
            <a:xfrm>
              <a:off x="8246201" y="3224147"/>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29"/>
            <p:cNvSpPr/>
            <p:nvPr/>
          </p:nvSpPr>
          <p:spPr>
            <a:xfrm>
              <a:off x="5212394" y="3561238"/>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29"/>
            <p:cNvSpPr/>
            <p:nvPr/>
          </p:nvSpPr>
          <p:spPr>
            <a:xfrm>
              <a:off x="5549484" y="3561238"/>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29"/>
            <p:cNvSpPr/>
            <p:nvPr/>
          </p:nvSpPr>
          <p:spPr>
            <a:xfrm>
              <a:off x="5886575" y="3561238"/>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29"/>
            <p:cNvSpPr/>
            <p:nvPr/>
          </p:nvSpPr>
          <p:spPr>
            <a:xfrm>
              <a:off x="6223663" y="3561238"/>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29"/>
            <p:cNvSpPr/>
            <p:nvPr/>
          </p:nvSpPr>
          <p:spPr>
            <a:xfrm>
              <a:off x="6560753" y="3561238"/>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29"/>
            <p:cNvSpPr/>
            <p:nvPr/>
          </p:nvSpPr>
          <p:spPr>
            <a:xfrm>
              <a:off x="6897844" y="3561238"/>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29"/>
            <p:cNvSpPr/>
            <p:nvPr/>
          </p:nvSpPr>
          <p:spPr>
            <a:xfrm>
              <a:off x="7234932" y="3561238"/>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29"/>
            <p:cNvSpPr/>
            <p:nvPr/>
          </p:nvSpPr>
          <p:spPr>
            <a:xfrm>
              <a:off x="7572023" y="3561238"/>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29"/>
            <p:cNvSpPr/>
            <p:nvPr/>
          </p:nvSpPr>
          <p:spPr>
            <a:xfrm>
              <a:off x="7909113" y="3561238"/>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29"/>
            <p:cNvSpPr/>
            <p:nvPr/>
          </p:nvSpPr>
          <p:spPr>
            <a:xfrm>
              <a:off x="8246201" y="3561238"/>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29"/>
            <p:cNvSpPr/>
            <p:nvPr/>
          </p:nvSpPr>
          <p:spPr>
            <a:xfrm>
              <a:off x="5212394" y="3898327"/>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29"/>
            <p:cNvSpPr/>
            <p:nvPr/>
          </p:nvSpPr>
          <p:spPr>
            <a:xfrm>
              <a:off x="5549484" y="3898327"/>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29"/>
            <p:cNvSpPr/>
            <p:nvPr/>
          </p:nvSpPr>
          <p:spPr>
            <a:xfrm>
              <a:off x="5886575" y="3898327"/>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29"/>
            <p:cNvSpPr/>
            <p:nvPr/>
          </p:nvSpPr>
          <p:spPr>
            <a:xfrm>
              <a:off x="6223663" y="3898327"/>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29"/>
            <p:cNvSpPr/>
            <p:nvPr/>
          </p:nvSpPr>
          <p:spPr>
            <a:xfrm>
              <a:off x="6560753" y="3898327"/>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29"/>
            <p:cNvSpPr/>
            <p:nvPr/>
          </p:nvSpPr>
          <p:spPr>
            <a:xfrm>
              <a:off x="6897844" y="3898327"/>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29"/>
            <p:cNvSpPr/>
            <p:nvPr/>
          </p:nvSpPr>
          <p:spPr>
            <a:xfrm>
              <a:off x="7234932" y="3898327"/>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29"/>
            <p:cNvSpPr/>
            <p:nvPr/>
          </p:nvSpPr>
          <p:spPr>
            <a:xfrm>
              <a:off x="7572023" y="3898327"/>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29"/>
            <p:cNvSpPr/>
            <p:nvPr/>
          </p:nvSpPr>
          <p:spPr>
            <a:xfrm>
              <a:off x="7909113" y="3898327"/>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29"/>
            <p:cNvSpPr/>
            <p:nvPr/>
          </p:nvSpPr>
          <p:spPr>
            <a:xfrm>
              <a:off x="8246201" y="3898327"/>
              <a:ext cx="273600" cy="27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pic>
        <p:nvPicPr>
          <p:cNvPr id="402" name="Google Shape;402;p30"/>
          <p:cNvPicPr preferRelativeResize="0"/>
          <p:nvPr/>
        </p:nvPicPr>
        <p:blipFill rotWithShape="1">
          <a:blip r:embed="rId3">
            <a:alphaModFix/>
          </a:blip>
          <a:srcRect b="7806" l="0" r="0" t="7798"/>
          <a:stretch/>
        </p:blipFill>
        <p:spPr>
          <a:xfrm>
            <a:off x="150" y="0"/>
            <a:ext cx="9144003" cy="5143497"/>
          </a:xfrm>
          <a:prstGeom prst="rect">
            <a:avLst/>
          </a:prstGeom>
          <a:noFill/>
          <a:ln>
            <a:noFill/>
          </a:ln>
        </p:spPr>
      </p:pic>
      <p:sp>
        <p:nvSpPr>
          <p:cNvPr id="403" name="Google Shape;403;p30"/>
          <p:cNvSpPr txBox="1"/>
          <p:nvPr>
            <p:ph type="title"/>
          </p:nvPr>
        </p:nvSpPr>
        <p:spPr>
          <a:xfrm>
            <a:off x="267200" y="1251775"/>
            <a:ext cx="3221400" cy="18366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b="1" lang="en">
                <a:solidFill>
                  <a:schemeClr val="lt1"/>
                </a:solidFill>
              </a:rPr>
              <a:t>Benediction</a:t>
            </a:r>
            <a:endParaRPr sz="4800">
              <a:solidFill>
                <a:schemeClr val="lt1"/>
              </a:solidFill>
            </a:endParaRPr>
          </a:p>
        </p:txBody>
      </p:sp>
      <p:sp>
        <p:nvSpPr>
          <p:cNvPr id="404" name="Google Shape;404;p30"/>
          <p:cNvSpPr txBox="1"/>
          <p:nvPr/>
        </p:nvSpPr>
        <p:spPr>
          <a:xfrm>
            <a:off x="6228825" y="1436800"/>
            <a:ext cx="2716800" cy="301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rPr>
              <a:t>May the Great Master of all scouts watch between me and thee while we are apart one from another.</a:t>
            </a:r>
            <a:endParaRPr sz="2300">
              <a:solidFill>
                <a:schemeClr val="lt1"/>
              </a:solidFill>
            </a:endParaRPr>
          </a:p>
          <a:p>
            <a:pPr indent="0" lvl="0" marL="0" rtl="0" algn="l">
              <a:spcBef>
                <a:spcPts val="0"/>
              </a:spcBef>
              <a:spcAft>
                <a:spcPts val="0"/>
              </a:spcAft>
              <a:buNone/>
            </a:pPr>
            <a:r>
              <a:rPr lang="en" sz="2300">
                <a:solidFill>
                  <a:schemeClr val="lt1"/>
                </a:solidFill>
              </a:rPr>
              <a:t>Be Prepared..</a:t>
            </a:r>
            <a:endParaRPr sz="2300">
              <a:solidFill>
                <a:schemeClr val="lt1"/>
              </a:solidFill>
            </a:endParaRPr>
          </a:p>
          <a:p>
            <a:pPr indent="0" lvl="0" marL="0" rtl="0" algn="l">
              <a:spcBef>
                <a:spcPts val="0"/>
              </a:spcBef>
              <a:spcAft>
                <a:spcPts val="0"/>
              </a:spcAft>
              <a:buNone/>
            </a:pPr>
            <a:r>
              <a:rPr lang="en" sz="2300">
                <a:solidFill>
                  <a:schemeClr val="lt1"/>
                </a:solidFill>
              </a:rPr>
              <a:t>WE ARE!</a:t>
            </a:r>
            <a:endParaRPr sz="23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4"/>
          <p:cNvPicPr preferRelativeResize="0"/>
          <p:nvPr/>
        </p:nvPicPr>
        <p:blipFill rotWithShape="1">
          <a:blip r:embed="rId3">
            <a:alphaModFix/>
          </a:blip>
          <a:srcRect b="7806" l="0" r="0" t="7798"/>
          <a:stretch/>
        </p:blipFill>
        <p:spPr>
          <a:xfrm>
            <a:off x="150" y="0"/>
            <a:ext cx="9144003" cy="5143497"/>
          </a:xfrm>
          <a:prstGeom prst="rect">
            <a:avLst/>
          </a:prstGeom>
          <a:noFill/>
          <a:ln>
            <a:noFill/>
          </a:ln>
        </p:spPr>
      </p:pic>
      <p:sp>
        <p:nvSpPr>
          <p:cNvPr id="83" name="Google Shape;83;p4"/>
          <p:cNvSpPr txBox="1"/>
          <p:nvPr>
            <p:ph type="title"/>
          </p:nvPr>
        </p:nvSpPr>
        <p:spPr>
          <a:xfrm>
            <a:off x="267200" y="1251775"/>
            <a:ext cx="2284800" cy="18366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b="1" lang="en">
                <a:solidFill>
                  <a:schemeClr val="lt1"/>
                </a:solidFill>
              </a:rPr>
              <a:t>Invocation</a:t>
            </a:r>
            <a:endParaRPr sz="4800">
              <a:solidFill>
                <a:schemeClr val="lt1"/>
              </a:solidFill>
            </a:endParaRPr>
          </a:p>
        </p:txBody>
      </p:sp>
      <p:sp>
        <p:nvSpPr>
          <p:cNvPr id="84" name="Google Shape;84;p4"/>
          <p:cNvSpPr txBox="1"/>
          <p:nvPr/>
        </p:nvSpPr>
        <p:spPr>
          <a:xfrm>
            <a:off x="6228825" y="1436800"/>
            <a:ext cx="27168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Dear God, we ask for your blessings upon all the scouts around the world who strive to live by the values of scouting. Guide them on their journeys of learning and growth, and help them to develop their skills, leadership, and character. May they always be prepared to serve their communities, and may they find joy and fulfillment in their scouting adventures. Grant them safety and protection, and may they always be surrounded by good and faithful friends. Amen.</a:t>
            </a:r>
            <a:endParaRPr sz="16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5"/>
          <p:cNvSpPr txBox="1"/>
          <p:nvPr>
            <p:ph type="title"/>
          </p:nvPr>
        </p:nvSpPr>
        <p:spPr>
          <a:xfrm>
            <a:off x="267200" y="1251775"/>
            <a:ext cx="2284800" cy="1836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90"/>
              <a:buNone/>
            </a:pPr>
            <a:r>
              <a:rPr lang="en" sz="4220"/>
              <a:t>Pledge</a:t>
            </a:r>
            <a:endParaRPr sz="4220"/>
          </a:p>
          <a:p>
            <a:pPr indent="0" lvl="0" marL="0" rtl="0" algn="l">
              <a:lnSpc>
                <a:spcPct val="100000"/>
              </a:lnSpc>
              <a:spcBef>
                <a:spcPts val="0"/>
              </a:spcBef>
              <a:spcAft>
                <a:spcPts val="0"/>
              </a:spcAft>
              <a:buSzPts val="990"/>
              <a:buNone/>
            </a:pPr>
            <a:r>
              <a:rPr lang="en" sz="4220"/>
              <a:t>Oath</a:t>
            </a:r>
            <a:endParaRPr sz="4220"/>
          </a:p>
          <a:p>
            <a:pPr indent="0" lvl="0" marL="0" rtl="0" algn="l">
              <a:lnSpc>
                <a:spcPct val="100000"/>
              </a:lnSpc>
              <a:spcBef>
                <a:spcPts val="0"/>
              </a:spcBef>
              <a:spcAft>
                <a:spcPts val="0"/>
              </a:spcAft>
              <a:buSzPts val="990"/>
              <a:buNone/>
            </a:pPr>
            <a:r>
              <a:rPr lang="en" sz="4220"/>
              <a:t>Law</a:t>
            </a:r>
            <a:endParaRPr sz="4220"/>
          </a:p>
          <a:p>
            <a:pPr indent="0" lvl="0" marL="0" rtl="0" algn="l">
              <a:lnSpc>
                <a:spcPct val="100000"/>
              </a:lnSpc>
              <a:spcBef>
                <a:spcPts val="0"/>
              </a:spcBef>
              <a:spcAft>
                <a:spcPts val="0"/>
              </a:spcAft>
              <a:buSzPts val="990"/>
              <a:buNone/>
            </a:pPr>
            <a:r>
              <a:rPr lang="en" sz="4220"/>
              <a:t>Code</a:t>
            </a:r>
            <a:endParaRPr sz="4220"/>
          </a:p>
        </p:txBody>
      </p:sp>
      <p:pic>
        <p:nvPicPr>
          <p:cNvPr id="90" name="Google Shape;90;p5"/>
          <p:cNvPicPr preferRelativeResize="0"/>
          <p:nvPr/>
        </p:nvPicPr>
        <p:blipFill rotWithShape="1">
          <a:blip r:embed="rId3">
            <a:alphaModFix/>
          </a:blip>
          <a:srcRect b="-720" l="0" r="0" t="-720"/>
          <a:stretch/>
        </p:blipFill>
        <p:spPr>
          <a:xfrm>
            <a:off x="7652150" y="147649"/>
            <a:ext cx="1290699" cy="1484923"/>
          </a:xfrm>
          <a:prstGeom prst="rect">
            <a:avLst/>
          </a:prstGeom>
          <a:noFill/>
          <a:ln>
            <a:noFill/>
          </a:ln>
        </p:spPr>
      </p:pic>
      <p:pic>
        <p:nvPicPr>
          <p:cNvPr id="91" name="Google Shape;91;p5"/>
          <p:cNvPicPr preferRelativeResize="0"/>
          <p:nvPr/>
        </p:nvPicPr>
        <p:blipFill rotWithShape="1">
          <a:blip r:embed="rId4">
            <a:alphaModFix amt="73000"/>
          </a:blip>
          <a:srcRect b="0" l="0" r="0" t="0"/>
          <a:stretch/>
        </p:blipFill>
        <p:spPr>
          <a:xfrm>
            <a:off x="1829550" y="687675"/>
            <a:ext cx="5471851" cy="3419900"/>
          </a:xfrm>
          <a:prstGeom prst="rect">
            <a:avLst/>
          </a:prstGeom>
          <a:noFill/>
          <a:ln>
            <a:noFill/>
          </a:ln>
          <a:effectLst>
            <a:outerShdw blurRad="500063" rotWithShape="0" algn="bl" dir="10020000" dist="57150">
              <a:srgbClr val="0B5394">
                <a:alpha val="498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
          <p:cNvSpPr txBox="1"/>
          <p:nvPr>
            <p:ph type="title"/>
          </p:nvPr>
        </p:nvSpPr>
        <p:spPr>
          <a:xfrm>
            <a:off x="311700" y="957125"/>
            <a:ext cx="8520600" cy="2128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6000"/>
              <a:buNone/>
            </a:pPr>
            <a:r>
              <a:rPr lang="en" sz="12000"/>
              <a:t>Announcements</a:t>
            </a:r>
            <a:endParaRPr sz="1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8"/>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
              <a:t>Upcoming Event Highlights</a:t>
            </a:r>
            <a:endParaRPr/>
          </a:p>
        </p:txBody>
      </p:sp>
      <p:sp>
        <p:nvSpPr>
          <p:cNvPr id="102" name="Google Shape;102;p8"/>
          <p:cNvSpPr txBox="1"/>
          <p:nvPr>
            <p:ph idx="1" type="body"/>
          </p:nvPr>
        </p:nvSpPr>
        <p:spPr>
          <a:xfrm>
            <a:off x="311700" y="1225225"/>
            <a:ext cx="7671600" cy="3354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lang="en" sz="1800"/>
              <a:t>December Roundtable Party and Potluck Dec 11th 7:30pm @ St Tom</a:t>
            </a:r>
            <a:endParaRPr sz="1800"/>
          </a:p>
          <a:p>
            <a:pPr indent="0" lvl="0" marL="0" rtl="0" algn="l">
              <a:lnSpc>
                <a:spcPct val="115000"/>
              </a:lnSpc>
              <a:spcBef>
                <a:spcPts val="1200"/>
              </a:spcBef>
              <a:spcAft>
                <a:spcPts val="0"/>
              </a:spcAft>
              <a:buSzPts val="1400"/>
              <a:buNone/>
            </a:pPr>
            <a:r>
              <a:rPr lang="en" sz="1800"/>
              <a:t>National Youth Leadership Training Jan 3-5 and 10-12 @ Workcoeman</a:t>
            </a:r>
            <a:endParaRPr sz="1800"/>
          </a:p>
          <a:p>
            <a:pPr indent="0" lvl="0" marL="0" rtl="0" algn="l">
              <a:lnSpc>
                <a:spcPct val="115000"/>
              </a:lnSpc>
              <a:spcBef>
                <a:spcPts val="1200"/>
              </a:spcBef>
              <a:spcAft>
                <a:spcPts val="0"/>
              </a:spcAft>
              <a:buSzPts val="1400"/>
              <a:buNone/>
            </a:pPr>
            <a:r>
              <a:rPr lang="en" sz="1800"/>
              <a:t>Aquila Winter Western Camporee (Klondike) Jan 24-26th</a:t>
            </a:r>
            <a:endParaRPr sz="1800"/>
          </a:p>
          <a:p>
            <a:pPr indent="0" lvl="0" marL="0" rtl="0" algn="l">
              <a:lnSpc>
                <a:spcPct val="115000"/>
              </a:lnSpc>
              <a:spcBef>
                <a:spcPts val="1200"/>
              </a:spcBef>
              <a:spcAft>
                <a:spcPts val="1200"/>
              </a:spcAft>
              <a:buSzPts val="1400"/>
              <a:buNone/>
            </a:pPr>
            <a:r>
              <a:rPr lang="en" sz="1800"/>
              <a:t>Aquila District Dinner Mar 12th</a:t>
            </a:r>
            <a:endParaRPr sz="1800"/>
          </a:p>
        </p:txBody>
      </p:sp>
      <p:pic>
        <p:nvPicPr>
          <p:cNvPr id="103" name="Google Shape;103;p8"/>
          <p:cNvPicPr preferRelativeResize="0"/>
          <p:nvPr/>
        </p:nvPicPr>
        <p:blipFill rotWithShape="1">
          <a:blip r:embed="rId3">
            <a:alphaModFix/>
          </a:blip>
          <a:srcRect b="-720" l="0" r="0" t="-720"/>
          <a:stretch/>
        </p:blipFill>
        <p:spPr>
          <a:xfrm>
            <a:off x="7652150" y="147649"/>
            <a:ext cx="1290699" cy="14849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3144b3a4613_0_4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
              <a:t>Connie’s Corner</a:t>
            </a:r>
            <a:endParaRPr/>
          </a:p>
        </p:txBody>
      </p:sp>
      <p:sp>
        <p:nvSpPr>
          <p:cNvPr id="109" name="Google Shape;109;g3144b3a4613_0_41"/>
          <p:cNvSpPr txBox="1"/>
          <p:nvPr>
            <p:ph idx="1" type="body"/>
          </p:nvPr>
        </p:nvSpPr>
        <p:spPr>
          <a:xfrm>
            <a:off x="311700" y="1225225"/>
            <a:ext cx="7671600" cy="3354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400"/>
              <a:buNone/>
            </a:pPr>
            <a:r>
              <a:rPr lang="en" sz="1800"/>
              <a:t>Fire Ban 🔥🔥🔥</a:t>
            </a:r>
            <a:endParaRPr sz="1800"/>
          </a:p>
          <a:p>
            <a:pPr indent="0" lvl="0" marL="0" rtl="0" algn="l">
              <a:lnSpc>
                <a:spcPct val="115000"/>
              </a:lnSpc>
              <a:spcBef>
                <a:spcPts val="1200"/>
              </a:spcBef>
              <a:spcAft>
                <a:spcPts val="0"/>
              </a:spcAft>
              <a:buSzPts val="1400"/>
              <a:buNone/>
            </a:pPr>
            <a:r>
              <a:rPr lang="en" sz="1800"/>
              <a:t>Suicide Prevention</a:t>
            </a:r>
            <a:endParaRPr sz="1800"/>
          </a:p>
          <a:p>
            <a:pPr indent="0" lvl="0" marL="0" rtl="0" algn="l">
              <a:lnSpc>
                <a:spcPct val="115000"/>
              </a:lnSpc>
              <a:spcBef>
                <a:spcPts val="1200"/>
              </a:spcBef>
              <a:spcAft>
                <a:spcPts val="1200"/>
              </a:spcAft>
              <a:buSzPts val="1400"/>
              <a:buNone/>
            </a:pPr>
            <a:r>
              <a:rPr lang="en" sz="1800"/>
              <a:t>Popcorn Sales Requirement Conversation</a:t>
            </a:r>
            <a:endParaRPr sz="1800"/>
          </a:p>
        </p:txBody>
      </p:sp>
      <p:pic>
        <p:nvPicPr>
          <p:cNvPr id="110" name="Google Shape;110;g3144b3a4613_0_41"/>
          <p:cNvPicPr preferRelativeResize="0"/>
          <p:nvPr/>
        </p:nvPicPr>
        <p:blipFill rotWithShape="1">
          <a:blip r:embed="rId3">
            <a:alphaModFix/>
          </a:blip>
          <a:srcRect b="-720" l="0" r="0" t="-720"/>
          <a:stretch/>
        </p:blipFill>
        <p:spPr>
          <a:xfrm>
            <a:off x="7652150" y="147649"/>
            <a:ext cx="1290699" cy="14849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3144b3a4613_0_36"/>
          <p:cNvSpPr txBox="1"/>
          <p:nvPr>
            <p:ph type="title"/>
          </p:nvPr>
        </p:nvSpPr>
        <p:spPr>
          <a:xfrm>
            <a:off x="311700" y="271325"/>
            <a:ext cx="8520600" cy="2128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6000"/>
              <a:buNone/>
            </a:pPr>
            <a:r>
              <a:rPr lang="en" sz="12000"/>
              <a:t>New Eagles</a:t>
            </a:r>
            <a:endParaRPr sz="12000"/>
          </a:p>
        </p:txBody>
      </p:sp>
      <p:pic>
        <p:nvPicPr>
          <p:cNvPr id="116" name="Google Shape;116;g3144b3a4613_0_36"/>
          <p:cNvPicPr preferRelativeResize="0"/>
          <p:nvPr/>
        </p:nvPicPr>
        <p:blipFill>
          <a:blip r:embed="rId3">
            <a:alphaModFix/>
          </a:blip>
          <a:stretch>
            <a:fillRect/>
          </a:stretch>
        </p:blipFill>
        <p:spPr>
          <a:xfrm>
            <a:off x="3013975" y="2466525"/>
            <a:ext cx="3116043" cy="17527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